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65" r:id="rId2"/>
    <p:sldId id="504" r:id="rId3"/>
    <p:sldId id="482" r:id="rId4"/>
    <p:sldId id="505" r:id="rId5"/>
    <p:sldId id="502" r:id="rId6"/>
    <p:sldId id="506" r:id="rId7"/>
    <p:sldId id="508" r:id="rId8"/>
    <p:sldId id="507" r:id="rId9"/>
    <p:sldId id="488" r:id="rId10"/>
  </p:sldIdLst>
  <p:sldSz cx="9144000" cy="6858000" type="screen4x3"/>
  <p:notesSz cx="7102475" cy="1022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DCD4"/>
    <a:srgbClr val="33CC33"/>
    <a:srgbClr val="9DE357"/>
    <a:srgbClr val="99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9" autoAdjust="0"/>
    <p:restoredTop sz="45471" autoAdjust="0"/>
  </p:normalViewPr>
  <p:slideViewPr>
    <p:cSldViewPr>
      <p:cViewPr>
        <p:scale>
          <a:sx n="100" d="100"/>
          <a:sy n="100" d="100"/>
        </p:scale>
        <p:origin x="-47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57AF9-0640-48FC-874B-3810180B602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7088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17088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56F35-D174-40D3-BA2C-2D88474F3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493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493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r">
              <a:defRPr sz="1300"/>
            </a:lvl1pPr>
          </a:lstStyle>
          <a:p>
            <a:fld id="{846106A5-0370-46B4-B19D-F8E0891379A5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19" rIns="99039" bIns="495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59179"/>
            <a:ext cx="5681980" cy="4603433"/>
          </a:xfrm>
          <a:prstGeom prst="rect">
            <a:avLst/>
          </a:prstGeom>
        </p:spPr>
        <p:txBody>
          <a:bodyPr vert="horz" lIns="99039" tIns="49519" rIns="99039" bIns="495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6582"/>
            <a:ext cx="3077739" cy="511493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6582"/>
            <a:ext cx="3077739" cy="511493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r">
              <a:defRPr sz="1300"/>
            </a:lvl1pPr>
          </a:lstStyle>
          <a:p>
            <a:fld id="{25BCBDAB-5312-4514-BDCE-B88950303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mediaexaminer.com/26-tips-for-writing-great-blog-posts/#more-13667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problogger.net/archives/2005/11/29/20-types-of-blog-posts-battling-bloggers-block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peejeebee/4042966090/sizes/o/in/photostrea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blogger.net/archives/2005/11/29/20-types-of-blog-posts-battling-bloggers-block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blogging4learning.wikispaces.com/home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2community.com/social-media/the-blueprint-for-the-perfect-blog-post-infographic-03747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blogger.net/how-to-write-great-blog-content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يعلن معهد التعليم الدولي انه ممول من قبل مبادرة الشراكة الشرق أوسطية في وزارة الخارجية الأميركية.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endParaRPr lang="ar-L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L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إنشاء محتوى رائع للمدونات:  9:15  -  10:15 صباحا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endParaRPr lang="ar-L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L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المصادر:</a:t>
            </a:r>
          </a:p>
          <a:p>
            <a:pPr algn="r" rtl="1"/>
            <a:r>
              <a:rPr lang="ar-L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 نصيحة لكتابة مدونات رائعة :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http://www.socialmediaexaminer.com/26-tips-for-writing-great-blog-posts/#more-13667</a:t>
            </a:r>
            <a:endParaRPr lang="en-US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تمرين: المصدر التالي يسرد 20 نوعا من المدونات، اختر منهم أي 7 صيغ: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http://www.problogger.net/archives/2005/11/29/20-types-of-blog-posts-battling-bloggers-block/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algn="r" rtl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CBDAB-5312-4514-BDCE-B88950303C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LB" dirty="0" smtClean="0"/>
              <a:t>هذه هي أهداف التعلم لهذا اليوم.</a:t>
            </a:r>
          </a:p>
          <a:p>
            <a:pPr algn="r" rtl="1"/>
            <a:endParaRPr lang="ar-LB" dirty="0" smtClean="0"/>
          </a:p>
          <a:p>
            <a:pPr algn="r" rtl="1"/>
            <a:r>
              <a:rPr lang="ar-LB" dirty="0" smtClean="0"/>
              <a:t>اليوم، سوف نتقاسم الكثير من المحتوى - حول إنشاء المحتوى.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CBDAB-5312-4514-BDCE-B88950303C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6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pPr algn="r" rtl="1"/>
            <a:r>
              <a:rPr lang="ar-LB" baseline="0" dirty="0" smtClean="0"/>
              <a:t>الآن وبما انه لديك بعض الموضوعات والأفكار لإستراتيجية محتوى متكامل، فإننا سنتعمق في دراسة محتوى محدد لمدونتك.</a:t>
            </a:r>
          </a:p>
          <a:p>
            <a:endParaRPr lang="ar-LB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CBDAB-5312-4514-BDCE-B88950303C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marL="0" indent="0" algn="r" rtl="1">
              <a:buFont typeface="Arial" pitchFamily="34" charset="0"/>
              <a:buNone/>
            </a:pPr>
            <a:r>
              <a:rPr lang="ar-LB" dirty="0" smtClean="0"/>
              <a:t>المصادر:</a:t>
            </a:r>
          </a:p>
          <a:p>
            <a:pPr marL="171450" indent="-171450" algn="r" rtl="1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http://www.problogger.net/archives/2005/11/29/20-types-of-blog-posts-battling-bloggers-block/</a:t>
            </a:r>
            <a:endParaRPr lang="en-US" dirty="0" smtClean="0"/>
          </a:p>
          <a:p>
            <a:pPr marL="171450" indent="-171450" algn="r" rtl="1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http://blogging4learning.wikispaces.com/home</a:t>
            </a:r>
            <a:endParaRPr lang="ar-LB" dirty="0" smtClean="0"/>
          </a:p>
          <a:p>
            <a:pPr marL="0" indent="0" algn="r" rtl="1">
              <a:buFont typeface="Arial" pitchFamily="34" charset="0"/>
              <a:buNone/>
            </a:pPr>
            <a:endParaRPr lang="en-US" dirty="0" smtClean="0"/>
          </a:p>
          <a:p>
            <a:pPr algn="r" rtl="1"/>
            <a:r>
              <a:rPr lang="ar-LB" dirty="0" smtClean="0"/>
              <a:t>المشاركة في التدوين تكون قصيرة ما بين 200-750 كلمة، البعض منها أطول قليلا.</a:t>
            </a:r>
          </a:p>
          <a:p>
            <a:pPr algn="r" rtl="1"/>
            <a:endParaRPr lang="ar-LB" dirty="0" smtClean="0"/>
          </a:p>
          <a:p>
            <a:pPr algn="r" rtl="1"/>
            <a:r>
              <a:rPr lang="ar-LB" b="1" dirty="0" smtClean="0"/>
              <a:t>أنواع المدونات </a:t>
            </a:r>
            <a:r>
              <a:rPr lang="en-US" b="1" dirty="0" smtClean="0"/>
              <a:t>:</a:t>
            </a:r>
            <a:endParaRPr lang="ar-LB" b="1" dirty="0" smtClean="0"/>
          </a:p>
          <a:p>
            <a:pPr algn="r" rtl="1"/>
            <a:endParaRPr lang="en-US" b="1" dirty="0" smtClean="0"/>
          </a:p>
          <a:p>
            <a:pPr algn="r" rtl="1"/>
            <a:r>
              <a:rPr lang="en-US" dirty="0" smtClean="0"/>
              <a:t>• </a:t>
            </a:r>
            <a:r>
              <a:rPr lang="ar-LB" b="1" dirty="0" smtClean="0"/>
              <a:t>مدونات تعليمية: </a:t>
            </a:r>
            <a:r>
              <a:rPr lang="ar-LB" dirty="0" smtClean="0"/>
              <a:t>تعطي المدونة التعليمية إرشادات تفصيلية،خطوة بخطوة، للناس حول كيفية القيام بشيء ما. كثيرا ما تكون تلك المدونات التعليمية مدعومة بشرائح بصرية و / أو وسائط متعددة مثل مقاطع من أفلام أو أشرطة فيديو.</a:t>
            </a:r>
          </a:p>
          <a:p>
            <a:pPr algn="r" rtl="1"/>
            <a:endParaRPr lang="ar-LB" dirty="0" smtClean="0"/>
          </a:p>
          <a:p>
            <a:pPr algn="r" rtl="1"/>
            <a:r>
              <a:rPr lang="ar-LB" dirty="0" smtClean="0"/>
              <a:t>• </a:t>
            </a:r>
            <a:r>
              <a:rPr lang="ar-LB" b="1" dirty="0" smtClean="0"/>
              <a:t>مدونات معلوماتية: </a:t>
            </a:r>
            <a:r>
              <a:rPr lang="ar-LB" dirty="0" smtClean="0"/>
              <a:t>تقدم معلومات أو تفسير أطول عن شيء تتعلمه. هذا نوع أساسي من أنواع  النشر.</a:t>
            </a:r>
          </a:p>
          <a:p>
            <a:pPr algn="r" rtl="1"/>
            <a:endParaRPr lang="ar-LB" dirty="0" smtClean="0"/>
          </a:p>
          <a:p>
            <a:pPr algn="r" rtl="1"/>
            <a:r>
              <a:rPr lang="ar-LB" dirty="0" smtClean="0"/>
              <a:t>• </a:t>
            </a:r>
            <a:r>
              <a:rPr lang="ar-LB" b="1" dirty="0" smtClean="0"/>
              <a:t>مدونات بحثية: </a:t>
            </a:r>
            <a:r>
              <a:rPr lang="ar-LB" dirty="0" smtClean="0"/>
              <a:t>المدونات البحثية توثق المعلومات والمصادر التي تجدها حول موضوع معين. </a:t>
            </a:r>
          </a:p>
          <a:p>
            <a:pPr algn="r" rtl="1"/>
            <a:endParaRPr lang="ar-LB" dirty="0" smtClean="0"/>
          </a:p>
          <a:p>
            <a:pPr algn="r" rtl="1"/>
            <a:r>
              <a:rPr lang="ar-LB" dirty="0" smtClean="0"/>
              <a:t>• </a:t>
            </a:r>
            <a:r>
              <a:rPr lang="ar-LB" b="1" dirty="0" smtClean="0"/>
              <a:t>مقابلات: </a:t>
            </a:r>
            <a:r>
              <a:rPr lang="ar-LB" dirty="0" smtClean="0"/>
              <a:t>في هذا النوع من المدونات يتم إجراء المقابلات. يمكنك إجراء مقابلة مع:</a:t>
            </a:r>
          </a:p>
          <a:p>
            <a:pPr marL="171450" indent="-171450" algn="r" rtl="1">
              <a:buFont typeface="Courier New" pitchFamily="49" charset="0"/>
              <a:buChar char="o"/>
            </a:pPr>
            <a:r>
              <a:rPr lang="ar-LB" dirty="0" smtClean="0"/>
              <a:t>خبراء في مجال عملك لمعرفة المزيد عن كيفية القيام بالعمل.</a:t>
            </a:r>
          </a:p>
          <a:p>
            <a:pPr marL="171450" indent="-171450" algn="r" rtl="1">
              <a:buFont typeface="Courier New" pitchFamily="49" charset="0"/>
              <a:buChar char="o"/>
            </a:pPr>
            <a:r>
              <a:rPr lang="ar-LB" dirty="0" smtClean="0"/>
              <a:t>مبتدئون في مجال عملك لمعرفة تصوراتهم، الخ.</a:t>
            </a:r>
          </a:p>
          <a:p>
            <a:pPr marL="171450" indent="-171450" algn="r" rtl="1">
              <a:buFont typeface="Courier New" pitchFamily="49" charset="0"/>
              <a:buChar char="o"/>
            </a:pPr>
            <a:r>
              <a:rPr lang="ar-LB" dirty="0" smtClean="0"/>
              <a:t>مؤلفو الكتب أو كاتبوا المقالات التي تهمك، بما في ذلك المدونين الآخرين.</a:t>
            </a:r>
          </a:p>
          <a:p>
            <a:pPr marL="171450" indent="-171450" algn="r" rtl="1">
              <a:buFont typeface="Courier New" pitchFamily="49" charset="0"/>
              <a:buChar char="o"/>
            </a:pPr>
            <a:r>
              <a:rPr lang="ar-LB" dirty="0" smtClean="0"/>
              <a:t>زملاء لتوثيق كيفية مواجهتهم أية مشكلة أو عملية معينة.</a:t>
            </a:r>
          </a:p>
          <a:p>
            <a:pPr marL="171450" indent="-171450" algn="r" rtl="1">
              <a:buFont typeface="Courier New" pitchFamily="49" charset="0"/>
              <a:buChar char="o"/>
            </a:pPr>
            <a:r>
              <a:rPr lang="ar-LB" dirty="0" smtClean="0"/>
              <a:t>يمكن أن يتم ذلك عن طريق البريد الالكتروني.</a:t>
            </a:r>
          </a:p>
          <a:p>
            <a:pPr marL="0" indent="0" algn="r" rtl="1">
              <a:buFontTx/>
              <a:buNone/>
            </a:pPr>
            <a:endParaRPr lang="ar-LB" dirty="0" smtClean="0"/>
          </a:p>
          <a:p>
            <a:pPr algn="r" rtl="1"/>
            <a:r>
              <a:rPr lang="ar-LB" dirty="0" smtClean="0"/>
              <a:t>• </a:t>
            </a:r>
            <a:r>
              <a:rPr lang="ar-LB" b="1" dirty="0" smtClean="0"/>
              <a:t>دراسة حالة: </a:t>
            </a:r>
            <a:r>
              <a:rPr lang="ar-LB" dirty="0" smtClean="0"/>
              <a:t>أنت توثق تجربة خاصة حتى يمكن للآخرين التعلم.</a:t>
            </a:r>
          </a:p>
          <a:p>
            <a:pPr algn="r" rtl="1"/>
            <a:endParaRPr lang="ar-LB" dirty="0" smtClean="0"/>
          </a:p>
          <a:p>
            <a:pPr algn="r" rtl="1"/>
            <a:r>
              <a:rPr lang="ar-LB" dirty="0" smtClean="0"/>
              <a:t>• </a:t>
            </a:r>
            <a:r>
              <a:rPr lang="ar-LB" b="1" dirty="0" smtClean="0"/>
              <a:t>قوائم وروابط: </a:t>
            </a:r>
            <a:r>
              <a:rPr lang="ar-LB" dirty="0" smtClean="0"/>
              <a:t>يمكن أن يكون ذلك قائمة من الاقتراحات حول موضوع ما أو قائمة بالتعليقات على الروابط.</a:t>
            </a:r>
          </a:p>
          <a:p>
            <a:pPr algn="r" rtl="1"/>
            <a:endParaRPr lang="ar-LB" dirty="0" smtClean="0"/>
          </a:p>
          <a:p>
            <a:pPr algn="r" rtl="1"/>
            <a:r>
              <a:rPr lang="ar-LB" dirty="0" smtClean="0"/>
              <a:t>• </a:t>
            </a:r>
            <a:r>
              <a:rPr lang="ar-LB" b="1" dirty="0" smtClean="0"/>
              <a:t>نصائح: </a:t>
            </a:r>
            <a:r>
              <a:rPr lang="ar-LB" dirty="0" smtClean="0"/>
              <a:t>هذه المدونات شعبية جدا. خمس نصائح لـ  </a:t>
            </a:r>
            <a:r>
              <a:rPr lang="en-US" dirty="0" smtClean="0"/>
              <a:t>X</a:t>
            </a:r>
            <a:r>
              <a:rPr lang="ar-LB" dirty="0" smtClean="0"/>
              <a:t>.</a:t>
            </a:r>
          </a:p>
          <a:p>
            <a:pPr algn="r" rtl="1"/>
            <a:endParaRPr lang="en-US" dirty="0" smtClean="0"/>
          </a:p>
          <a:p>
            <a:pPr algn="r" rtl="1"/>
            <a:r>
              <a:rPr lang="en-US" dirty="0" smtClean="0"/>
              <a:t>• </a:t>
            </a:r>
            <a:r>
              <a:rPr lang="ar-LB" b="1" dirty="0" smtClean="0"/>
              <a:t>مشاركات الضيوف: </a:t>
            </a:r>
            <a:r>
              <a:rPr lang="ar-LB" dirty="0" smtClean="0"/>
              <a:t>تكتب من قبل شخص ليس في منظمتك. سوف تحتاج إلى تزويدهم بمبادئ توجيهية – عدد الكلمات، الهيكل، وما إلى ذلك،  وسوف تحتاج أيضا إلى صورة ونبذة عن حياتك.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CBDAB-5312-4514-BDCE-B88950303C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6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dirty="0" smtClean="0"/>
              <a:t>المصدر:</a:t>
            </a:r>
            <a:r>
              <a:rPr lang="en-US" dirty="0" smtClean="0">
                <a:hlinkClick r:id="rId3"/>
              </a:rPr>
              <a:t>http://www.business2community.com/social-media/the-blueprint-for-the-perfect-blog-post-infographic-037478</a:t>
            </a:r>
            <a:endParaRPr lang="ar-LB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LB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dirty="0" smtClean="0"/>
              <a:t>عناصر مدونة مثالية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dirty="0" smtClean="0"/>
              <a:t>1. عنوان المدونة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dirty="0" smtClean="0"/>
              <a:t>2. افتتاح الفقرات بكلمات رئيسية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dirty="0" smtClean="0"/>
              <a:t>3. صور مع شرح الكلمات الرئيسية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dirty="0" smtClean="0"/>
              <a:t>4. جسم المدونة - توزيع مضمون المدونة في فقرات وربط تلك الفقرات بشكل معقول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dirty="0" smtClean="0"/>
              <a:t>5. الختام - التأكيد على الدروس المستفادة وطرح أسئلة لإشراك الجمهور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LB" dirty="0" smtClean="0"/>
              <a:t>6. اذكر المدونات التي تحتوي على معلومات ذات صلة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A5B5D-F975-4108-B0CB-CF46678638C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L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المدونة تتألف من أكثر من كلمات وعناوين.</a:t>
            </a:r>
          </a:p>
          <a:p>
            <a:pPr algn="r" rtl="1"/>
            <a:endParaRPr lang="ar-L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L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ست وسائل يمكن من خلالها للصورة المناسبة زيادة عدد القراء وآرائهم بالمدونات: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ar-L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تنقل الشعور العام أو العاطفة تجاه مدونتك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ar-L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توضح الاستعارة أو التشبيه الذي يعد جزءا من فكرتك الرئيسية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ar-L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إثارة مفاجأة أو فضول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ar-L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إتمام العنوان الذي وضعته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ar-L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جعل القارئ يبتسم  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ar-L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القراء هم متعلمون بصريون والصور يمكن أن تساعد الناس في الحصول على المعلومات والاحتفاظ بها على نحو أفضل.</a:t>
            </a:r>
          </a:p>
          <a:p>
            <a:pPr algn="r" rtl="1"/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CBDAB-5312-4514-BDCE-B88950303C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8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LB" dirty="0" smtClean="0"/>
              <a:t>كيفية كتابة محتوى جيد</a:t>
            </a:r>
          </a:p>
          <a:p>
            <a:pPr algn="r" rtl="1"/>
            <a:r>
              <a:rPr lang="en-US" dirty="0" smtClean="0">
                <a:hlinkClick r:id="rId3"/>
              </a:rPr>
              <a:t>http://www.problogger.net/how-to-write-great-blog-content/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CBDAB-5312-4514-BDCE-B88950303C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90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LB" dirty="0" smtClean="0"/>
              <a:t>مناطق التركيز:</a:t>
            </a:r>
          </a:p>
          <a:p>
            <a:pPr algn="r" rtl="1"/>
            <a:endParaRPr lang="ar-LB" dirty="0" smtClean="0"/>
          </a:p>
          <a:p>
            <a:pPr marL="0" indent="0" algn="r" rtl="1">
              <a:buFont typeface="+mj-lt"/>
              <a:buNone/>
            </a:pPr>
            <a:r>
              <a:rPr lang="ar-LB" dirty="0" smtClean="0"/>
              <a:t>الشباب</a:t>
            </a:r>
          </a:p>
          <a:p>
            <a:pPr marL="0" indent="0" algn="r" rtl="1">
              <a:buFont typeface="+mj-lt"/>
              <a:buNone/>
            </a:pPr>
            <a:r>
              <a:rPr lang="ar-LB" dirty="0" smtClean="0"/>
              <a:t>قضايا المرأة</a:t>
            </a:r>
          </a:p>
          <a:p>
            <a:pPr marL="0" indent="0" algn="r" rtl="1">
              <a:buFont typeface="+mj-lt"/>
              <a:buNone/>
            </a:pPr>
            <a:r>
              <a:rPr lang="ar-LB" dirty="0" smtClean="0"/>
              <a:t>التعليم</a:t>
            </a:r>
          </a:p>
          <a:p>
            <a:pPr marL="0" indent="0" algn="r" rtl="1">
              <a:buFont typeface="+mj-lt"/>
              <a:buNone/>
            </a:pPr>
            <a:r>
              <a:rPr lang="ar-LB" dirty="0" smtClean="0"/>
              <a:t>الحد من الفقر</a:t>
            </a:r>
          </a:p>
          <a:p>
            <a:pPr marL="0" indent="0" algn="r" rtl="1">
              <a:buFont typeface="+mj-lt"/>
              <a:buNone/>
            </a:pPr>
            <a:r>
              <a:rPr lang="ar-LB" dirty="0" smtClean="0"/>
              <a:t>المجتمع المدني</a:t>
            </a:r>
          </a:p>
          <a:p>
            <a:pPr marL="0" indent="0" algn="r" rtl="1">
              <a:buFont typeface="+mj-lt"/>
              <a:buNone/>
            </a:pPr>
            <a:r>
              <a:rPr lang="ar-LB" dirty="0" smtClean="0"/>
              <a:t>جميع الأمور الأخرى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CBDAB-5312-4514-BDCE-B88950303C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22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LB" dirty="0" smtClean="0"/>
              <a:t>مناطق التركيز:</a:t>
            </a:r>
          </a:p>
          <a:p>
            <a:pPr algn="r" rtl="1"/>
            <a:endParaRPr lang="ar-LB" dirty="0" smtClean="0"/>
          </a:p>
          <a:p>
            <a:pPr marL="0" indent="0" algn="r" rtl="1">
              <a:buFont typeface="+mj-lt"/>
              <a:buNone/>
            </a:pPr>
            <a:r>
              <a:rPr lang="ar-LB" dirty="0" smtClean="0"/>
              <a:t>الشباب</a:t>
            </a:r>
          </a:p>
          <a:p>
            <a:pPr marL="0" indent="0" algn="r" rtl="1">
              <a:buFont typeface="+mj-lt"/>
              <a:buNone/>
            </a:pPr>
            <a:r>
              <a:rPr lang="ar-LB" dirty="0" smtClean="0"/>
              <a:t>قضايا المرأة</a:t>
            </a:r>
          </a:p>
          <a:p>
            <a:pPr marL="0" indent="0" algn="r" rtl="1">
              <a:buFont typeface="+mj-lt"/>
              <a:buNone/>
            </a:pPr>
            <a:r>
              <a:rPr lang="ar-LB" dirty="0" smtClean="0"/>
              <a:t>التعليم</a:t>
            </a:r>
          </a:p>
          <a:p>
            <a:pPr marL="0" indent="0" algn="r" rtl="1">
              <a:buFont typeface="+mj-lt"/>
              <a:buNone/>
            </a:pPr>
            <a:r>
              <a:rPr lang="ar-LB" dirty="0" smtClean="0"/>
              <a:t>الحد من الفقر</a:t>
            </a:r>
          </a:p>
          <a:p>
            <a:pPr marL="0" indent="0" algn="r" rtl="1">
              <a:buFont typeface="+mj-lt"/>
              <a:buNone/>
            </a:pPr>
            <a:r>
              <a:rPr lang="ar-LB" dirty="0" smtClean="0"/>
              <a:t>المجتمع المدني</a:t>
            </a:r>
          </a:p>
          <a:p>
            <a:pPr marL="0" indent="0" algn="r" rtl="1">
              <a:buFont typeface="+mj-lt"/>
              <a:buNone/>
            </a:pPr>
            <a:r>
              <a:rPr lang="ar-LB" smtClean="0"/>
              <a:t>جميع الأمور الأخرى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CBDAB-5312-4514-BDCE-B88950303C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6EDE-F7B1-4DDD-8E1C-96C9C7BB0AF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779A-D291-4C2B-ADBC-85AD0830B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template-cover.jpg                                         0037E422Macintosh HD                   C3619BF5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45588" cy="731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9144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وسائل الإعلام الجديدة لشبكات المنظمات غير الحكومية 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201180"/>
            <a:ext cx="9144000" cy="369332"/>
          </a:xfrm>
          <a:prstGeom prst="rect">
            <a:avLst/>
          </a:prstGeom>
          <a:solidFill>
            <a:srgbClr val="9DE357">
              <a:alpha val="5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LB" b="1" dirty="0">
                <a:latin typeface="Arial" pitchFamily="34" charset="0"/>
                <a:cs typeface="Arial" pitchFamily="34" charset="0"/>
              </a:rPr>
              <a:t>إنشاء محتوى رائع للمدونات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5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1400" dirty="0">
                <a:latin typeface="Arial" pitchFamily="34" charset="0"/>
                <a:cs typeface="Arial" pitchFamily="34" charset="0"/>
              </a:rPr>
              <a:t>برنامج إيميديات ممول من قبل مبادرة الشراكة الشرق أوسطية في </a:t>
            </a:r>
            <a:r>
              <a:rPr lang="ar-LB" sz="1400" dirty="0" smtClean="0">
                <a:latin typeface="Arial" pitchFamily="34" charset="0"/>
                <a:cs typeface="Arial" pitchFamily="34" charset="0"/>
              </a:rPr>
              <a:t>وزارة </a:t>
            </a:r>
            <a:r>
              <a:rPr lang="ar-LB" sz="1400" dirty="0">
                <a:latin typeface="Arial" pitchFamily="34" charset="0"/>
                <a:cs typeface="Arial" pitchFamily="34" charset="0"/>
              </a:rPr>
              <a:t>خارجية الولايات المتحدة بدعم من شركة مايكروسوفت وصندوق كريغسليست الخيري ، ويشرف عليه معهد التعليم الدولي.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285750" indent="-285750"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تعلم </a:t>
            </a:r>
            <a:r>
              <a:rPr lang="ar-LB" dirty="0">
                <a:latin typeface="Arial" pitchFamily="34" charset="0"/>
                <a:cs typeface="Arial" pitchFamily="34" charset="0"/>
              </a:rPr>
              <a:t>كيفية تطور الأفكار من أجندة المحرر إلى مواضيع تنشر على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المدونة</a:t>
            </a:r>
          </a:p>
          <a:p>
            <a:pPr marL="285750" indent="-285750" algn="r" rtl="1"/>
            <a:endParaRPr lang="ar-LB" dirty="0">
              <a:latin typeface="Arial" pitchFamily="34" charset="0"/>
              <a:cs typeface="Arial" pitchFamily="34" charset="0"/>
            </a:endParaRPr>
          </a:p>
          <a:p>
            <a:pPr marL="285750" indent="-285750"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فهم </a:t>
            </a:r>
            <a:r>
              <a:rPr lang="ar-LB" dirty="0">
                <a:latin typeface="Arial" pitchFamily="34" charset="0"/>
                <a:cs typeface="Arial" pitchFamily="34" charset="0"/>
              </a:rPr>
              <a:t>الأشكال المختلفة للنشر </a:t>
            </a:r>
            <a:endParaRPr lang="ar-LB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r" rtl="1"/>
            <a:endParaRPr lang="ar-LB" dirty="0">
              <a:latin typeface="Arial" pitchFamily="34" charset="0"/>
              <a:cs typeface="Arial" pitchFamily="34" charset="0"/>
            </a:endParaRPr>
          </a:p>
          <a:p>
            <a:pPr marL="285750" indent="-285750"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فهم </a:t>
            </a:r>
            <a:r>
              <a:rPr lang="ar-LB" dirty="0">
                <a:latin typeface="Arial" pitchFamily="34" charset="0"/>
                <a:cs typeface="Arial" pitchFamily="34" charset="0"/>
              </a:rPr>
              <a:t>عناصر المدونة الممتازة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-246222"/>
            <a:ext cx="9144000" cy="1077218"/>
          </a:xfrm>
          <a:prstGeom prst="rect">
            <a:avLst/>
          </a:prstGeom>
          <a:solidFill>
            <a:srgbClr val="ABDCD4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b="1" dirty="0" smtClean="0">
                <a:cs typeface="Arial" pitchFamily="34" charset="0"/>
              </a:rPr>
              <a:t/>
            </a:r>
            <a:br>
              <a:rPr lang="en-US" sz="3200" b="1" dirty="0" smtClean="0">
                <a:cs typeface="Arial" pitchFamily="34" charset="0"/>
              </a:rPr>
            </a:br>
            <a:r>
              <a:rPr lang="ar-LB" sz="3200" b="1" dirty="0">
                <a:cs typeface="Arial" pitchFamily="34" charset="0"/>
              </a:rPr>
              <a:t>أهداف </a:t>
            </a:r>
            <a:r>
              <a:rPr lang="ar-LB" sz="3200" b="1" dirty="0" smtClean="0">
                <a:cs typeface="Arial" pitchFamily="34" charset="0"/>
              </a:rPr>
              <a:t>التعلم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solidFill>
            <a:srgbClr val="ABDCD4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3600" b="1" dirty="0">
                <a:latin typeface="Arial" pitchFamily="34" charset="0"/>
                <a:cs typeface="Arial" pitchFamily="34" charset="0"/>
              </a:rPr>
              <a:t>إستراتيجية المحتوى: </a:t>
            </a:r>
            <a:r>
              <a:rPr lang="ar-LB" sz="3600" b="1" dirty="0" smtClean="0">
                <a:latin typeface="Arial" pitchFamily="34" charset="0"/>
                <a:cs typeface="Arial" pitchFamily="34" charset="0"/>
              </a:rPr>
              <a:t>تنظيم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40" y="1219200"/>
            <a:ext cx="8847620" cy="442853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19400" y="457200"/>
            <a:ext cx="2133600" cy="579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Autofit/>
          </a:bodyPr>
          <a:lstStyle/>
          <a:p>
            <a:pPr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تعليمية</a:t>
            </a:r>
            <a:endParaRPr lang="ar-LB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معلوماتية </a:t>
            </a:r>
            <a:endParaRPr lang="ar-LB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بحثية</a:t>
            </a:r>
            <a:endParaRPr lang="ar-LB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مقابلات</a:t>
            </a:r>
            <a:endParaRPr lang="ar-LB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دراسة </a:t>
            </a:r>
            <a:r>
              <a:rPr lang="ar-LB" dirty="0">
                <a:latin typeface="Arial" pitchFamily="34" charset="0"/>
                <a:cs typeface="Arial" pitchFamily="34" charset="0"/>
              </a:rPr>
              <a:t>حالة</a:t>
            </a:r>
          </a:p>
          <a:p>
            <a:pPr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قوائم </a:t>
            </a:r>
            <a:r>
              <a:rPr lang="ar-LB" dirty="0">
                <a:latin typeface="Arial" pitchFamily="34" charset="0"/>
                <a:cs typeface="Arial" pitchFamily="34" charset="0"/>
              </a:rPr>
              <a:t>وروابط</a:t>
            </a:r>
          </a:p>
          <a:p>
            <a:pPr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نصائح</a:t>
            </a:r>
            <a:endParaRPr lang="ar-LB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مشاركات </a:t>
            </a:r>
            <a:r>
              <a:rPr lang="ar-LB" dirty="0">
                <a:latin typeface="Arial" pitchFamily="34" charset="0"/>
                <a:cs typeface="Arial" pitchFamily="34" charset="0"/>
              </a:rPr>
              <a:t>الضيوف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584775"/>
          </a:xfrm>
          <a:prstGeom prst="rect">
            <a:avLst/>
          </a:prstGeom>
          <a:solidFill>
            <a:srgbClr val="ABDCD4"/>
          </a:solidFill>
        </p:spPr>
        <p:txBody>
          <a:bodyPr wrap="square">
            <a:spAutoFit/>
          </a:bodyPr>
          <a:lstStyle/>
          <a:p>
            <a:pPr rtl="1">
              <a:spcBef>
                <a:spcPts val="0"/>
              </a:spcBef>
              <a:defRPr/>
            </a:pPr>
            <a:r>
              <a:rPr lang="ar-LB" sz="3200" b="1" dirty="0">
                <a:latin typeface="Arial" pitchFamily="34" charset="0"/>
                <a:cs typeface="Arial" pitchFamily="34" charset="0"/>
              </a:rPr>
              <a:t>التدوين: أنواع  المدونات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Blog Posts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6"/>
          <p:cNvSpPr txBox="1">
            <a:spLocks noChangeArrowheads="1"/>
          </p:cNvSpPr>
          <p:nvPr/>
        </p:nvSpPr>
        <p:spPr bwMode="auto">
          <a:xfrm>
            <a:off x="266700" y="152400"/>
            <a:ext cx="86106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Perfect Blog Post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38300" y="714378"/>
            <a:ext cx="584835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b="1" dirty="0">
                <a:solidFill>
                  <a:schemeClr val="tx1"/>
                </a:solidFill>
              </a:rPr>
              <a:t>عنوان </a:t>
            </a:r>
            <a:r>
              <a:rPr lang="ar-LB" sz="2800" b="1" dirty="0" smtClean="0">
                <a:solidFill>
                  <a:schemeClr val="tx1"/>
                </a:solidFill>
              </a:rPr>
              <a:t>المدونة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28800" y="1338974"/>
            <a:ext cx="3505200" cy="10737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700212" y="2513621"/>
            <a:ext cx="5867400" cy="1447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457825" y="1309303"/>
            <a:ext cx="2028825" cy="11466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659" y="1325039"/>
            <a:ext cx="916282" cy="90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524500" y="2144261"/>
            <a:ext cx="1924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1600" dirty="0" smtClean="0"/>
              <a:t>كلمة رئيسية توضيحية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1583457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1600" dirty="0">
                <a:latin typeface="Arial" pitchFamily="34" charset="0"/>
                <a:cs typeface="Arial" pitchFamily="34" charset="0"/>
              </a:rPr>
              <a:t>الفقرة الافتتاحية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</a:t>
            </a:r>
            <a:endParaRPr lang="ar-LB" sz="1600" dirty="0" smtClean="0">
              <a:latin typeface="Arial" pitchFamily="34" charset="0"/>
              <a:cs typeface="Arial" pitchFamily="34" charset="0"/>
            </a:endParaRPr>
          </a:p>
          <a:p>
            <a:pPr algn="ctr" rtl="1"/>
            <a:r>
              <a:rPr lang="ar-LB" sz="1600" i="1" dirty="0">
                <a:latin typeface="Arial" pitchFamily="34" charset="0"/>
                <a:cs typeface="Arial" pitchFamily="34" charset="0"/>
              </a:rPr>
              <a:t>ما هو موضوع المدونة</a:t>
            </a:r>
            <a:r>
              <a:rPr lang="ar-LB" sz="1600" i="1" dirty="0" smtClean="0">
                <a:latin typeface="Arial" pitchFamily="34" charset="0"/>
                <a:cs typeface="Arial" pitchFamily="34" charset="0"/>
              </a:rPr>
              <a:t>؟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400800" y="981079"/>
            <a:ext cx="1371600" cy="390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772400" y="1254052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1400" dirty="0">
                <a:latin typeface="Arial" pitchFamily="34" charset="0"/>
                <a:cs typeface="Arial" pitchFamily="34" charset="0"/>
              </a:rPr>
              <a:t>15 كلمة أو أقل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66800" y="1945714"/>
            <a:ext cx="1066800" cy="664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2900" y="2617364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sz="1400" dirty="0" smtClean="0">
                <a:latin typeface="Arial" pitchFamily="34" charset="0"/>
                <a:cs typeface="Arial" pitchFamily="34" charset="0"/>
              </a:rPr>
              <a:t>جمل تتضمن كلمات رئيسية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6182666" y="1983283"/>
            <a:ext cx="1600200" cy="780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96200" y="2647179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sz="1400" dirty="0" smtClean="0">
                <a:latin typeface="Arial" pitchFamily="34" charset="0"/>
                <a:cs typeface="Arial" pitchFamily="34" charset="0"/>
              </a:rPr>
              <a:t>صورة لتوضيح المدونة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38349" y="2482815"/>
            <a:ext cx="52006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1600" dirty="0" smtClean="0">
                <a:latin typeface="Arial" pitchFamily="34" charset="0"/>
                <a:cs typeface="Arial" pitchFamily="34" charset="0"/>
              </a:rPr>
              <a:t>جسم </a:t>
            </a:r>
            <a:r>
              <a:rPr lang="ar-LB" sz="1600" dirty="0">
                <a:latin typeface="Arial" pitchFamily="34" charset="0"/>
                <a:cs typeface="Arial" pitchFamily="34" charset="0"/>
              </a:rPr>
              <a:t>المدونة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 algn="r" rtl="1"/>
            <a:r>
              <a:rPr lang="ar-LB" sz="1600" i="1" dirty="0">
                <a:latin typeface="Arial" pitchFamily="34" charset="0"/>
                <a:cs typeface="Arial" pitchFamily="34" charset="0"/>
              </a:rPr>
              <a:t>جملة بموضوع كل فقرة</a:t>
            </a:r>
          </a:p>
          <a:p>
            <a:pPr lvl="1" algn="r" rtl="1"/>
            <a:r>
              <a:rPr lang="ar-LB" sz="1600" i="1" dirty="0">
                <a:latin typeface="Arial" pitchFamily="34" charset="0"/>
                <a:cs typeface="Arial" pitchFamily="34" charset="0"/>
              </a:rPr>
              <a:t>ربط معقول</a:t>
            </a:r>
          </a:p>
          <a:p>
            <a:pPr lvl="1" algn="r" rtl="1"/>
            <a:r>
              <a:rPr lang="ar-LB" sz="1600" i="1" dirty="0">
                <a:latin typeface="Arial" pitchFamily="34" charset="0"/>
                <a:cs typeface="Arial" pitchFamily="34" charset="0"/>
              </a:rPr>
              <a:t>استخدام عناوين</a:t>
            </a:r>
          </a:p>
          <a:p>
            <a:pPr lvl="1" algn="r" rtl="1"/>
            <a:r>
              <a:rPr lang="ar-LB" sz="1600" i="1" dirty="0">
                <a:latin typeface="Arial" pitchFamily="34" charset="0"/>
                <a:cs typeface="Arial" pitchFamily="34" charset="0"/>
              </a:rPr>
              <a:t>استخدام صور أو مقاطع فيديو لدعم النص</a:t>
            </a:r>
          </a:p>
          <a:p>
            <a:pPr lvl="1" algn="r" rtl="1"/>
            <a:endParaRPr lang="en-US" i="1" dirty="0"/>
          </a:p>
        </p:txBody>
      </p:sp>
      <p:sp>
        <p:nvSpPr>
          <p:cNvPr id="32" name="Rounded Rectangle 31"/>
          <p:cNvSpPr/>
          <p:nvPr/>
        </p:nvSpPr>
        <p:spPr>
          <a:xfrm>
            <a:off x="1709737" y="4002470"/>
            <a:ext cx="5867400" cy="1066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133600" y="3921193"/>
            <a:ext cx="5105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1600" dirty="0" smtClean="0">
                <a:latin typeface="Arial" pitchFamily="34" charset="0"/>
                <a:cs typeface="Arial" pitchFamily="34" charset="0"/>
              </a:rPr>
              <a:t>الختام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 algn="r" rtl="1"/>
            <a:r>
              <a:rPr lang="ar-LB" sz="1600" i="1" dirty="0">
                <a:latin typeface="Arial" pitchFamily="34" charset="0"/>
                <a:cs typeface="Arial" pitchFamily="34" charset="0"/>
              </a:rPr>
              <a:t>الدروس المتعلمة</a:t>
            </a:r>
          </a:p>
          <a:p>
            <a:pPr lvl="1" algn="r" rtl="1"/>
            <a:r>
              <a:rPr lang="ar-LB" sz="1600" i="1" dirty="0">
                <a:latin typeface="Arial" pitchFamily="34" charset="0"/>
                <a:cs typeface="Arial" pitchFamily="34" charset="0"/>
              </a:rPr>
              <a:t>النهاية بسؤال لتشجيع التعليقات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690686" y="5119867"/>
            <a:ext cx="5867400" cy="5619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LB" dirty="0">
                <a:solidFill>
                  <a:schemeClr val="tx1"/>
                </a:solidFill>
              </a:rPr>
              <a:t>المدونات ذات الصلة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7" idx="1"/>
          </p:cNvCxnSpPr>
          <p:nvPr/>
        </p:nvCxnSpPr>
        <p:spPr>
          <a:xfrm flipH="1" flipV="1">
            <a:off x="6896100" y="4680917"/>
            <a:ext cx="800100" cy="502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96200" y="4505832"/>
            <a:ext cx="1371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1400" b="1" dirty="0" smtClean="0">
                <a:latin typeface="Arial" pitchFamily="34" charset="0"/>
                <a:cs typeface="Arial" pitchFamily="34" charset="0"/>
              </a:rPr>
              <a:t>الإجابة على جميع التعليقات</a:t>
            </a:r>
          </a:p>
          <a:p>
            <a:pPr algn="r" rtl="1"/>
            <a:r>
              <a:rPr lang="ar-LB" sz="1400" dirty="0">
                <a:latin typeface="Arial" pitchFamily="34" charset="0"/>
                <a:cs typeface="Arial" pitchFamily="34" charset="0"/>
              </a:rPr>
              <a:t>النظر في متابعة المشاركات</a:t>
            </a:r>
            <a:endParaRPr lang="ar-LB" sz="14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endParaRPr lang="ar-LB" sz="14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endParaRPr lang="en-US" sz="1200" dirty="0"/>
          </a:p>
        </p:txBody>
      </p:sp>
      <p:sp>
        <p:nvSpPr>
          <p:cNvPr id="23" name="Title 3"/>
          <p:cNvSpPr txBox="1">
            <a:spLocks/>
          </p:cNvSpPr>
          <p:nvPr/>
        </p:nvSpPr>
        <p:spPr>
          <a:xfrm>
            <a:off x="-9525" y="9528"/>
            <a:ext cx="9144000" cy="584775"/>
          </a:xfrm>
          <a:prstGeom prst="rect">
            <a:avLst/>
          </a:prstGeom>
          <a:solidFill>
            <a:srgbClr val="ABDCD4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ar-LB" sz="3200" b="1" dirty="0">
                <a:latin typeface="Arial" pitchFamily="34" charset="0"/>
                <a:cs typeface="Arial" pitchFamily="34" charset="0"/>
              </a:rPr>
              <a:t>المدونة </a:t>
            </a:r>
            <a:r>
              <a:rPr lang="ar-LB" sz="3200" b="1" dirty="0" smtClean="0">
                <a:latin typeface="Arial" pitchFamily="34" charset="0"/>
                <a:cs typeface="Arial" pitchFamily="34" charset="0"/>
              </a:rPr>
              <a:t>المثالية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ABDCD4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3200" b="1" dirty="0" smtClean="0">
                <a:cs typeface="Arial" pitchFamily="34" charset="0"/>
              </a:rPr>
              <a:t/>
            </a:r>
            <a:br>
              <a:rPr lang="en-US" sz="3200" b="1" dirty="0" smtClean="0">
                <a:cs typeface="Arial" pitchFamily="34" charset="0"/>
              </a:rPr>
            </a:br>
            <a:r>
              <a:rPr lang="ar-LB" sz="3200" b="1" dirty="0">
                <a:cs typeface="Arial" pitchFamily="34" charset="0"/>
              </a:rPr>
              <a:t>الصور </a:t>
            </a:r>
            <a:r>
              <a:rPr lang="ar-LB" sz="3200" b="1" dirty="0" smtClean="0">
                <a:cs typeface="Arial" pitchFamily="34" charset="0"/>
              </a:rPr>
              <a:t>مهمة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>
            <a:normAutofit fontScale="55000" lnSpcReduction="20000"/>
          </a:bodyPr>
          <a:lstStyle/>
          <a:p>
            <a:pPr algn="r" rtl="1"/>
            <a:r>
              <a:rPr lang="ar-LB" sz="3600" b="1" dirty="0" smtClean="0">
                <a:latin typeface="Arial" pitchFamily="34" charset="0"/>
                <a:cs typeface="Arial" pitchFamily="34" charset="0"/>
              </a:rPr>
              <a:t>ست </a:t>
            </a:r>
            <a:r>
              <a:rPr lang="ar-LB" sz="3600" b="1" dirty="0">
                <a:latin typeface="Arial" pitchFamily="34" charset="0"/>
                <a:cs typeface="Arial" pitchFamily="34" charset="0"/>
              </a:rPr>
              <a:t>وسائل يمكن من خلالها للصورة المناسبة زيادة عدد القراء وآرائهم بالمدونات</a:t>
            </a:r>
            <a:r>
              <a:rPr lang="ar-LB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ar-LB" sz="3600" b="1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ar-LB" sz="3600" dirty="0">
                <a:latin typeface="Arial" pitchFamily="34" charset="0"/>
                <a:cs typeface="Arial" pitchFamily="34" charset="0"/>
              </a:rPr>
              <a:t>يمكن للصور أن :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ar-LB" sz="3400" dirty="0">
                <a:latin typeface="Arial" pitchFamily="34" charset="0"/>
                <a:cs typeface="Arial" pitchFamily="34" charset="0"/>
              </a:rPr>
              <a:t>• تنقل الشعور العام أو العاطفة تجاه مدونتك</a:t>
            </a:r>
          </a:p>
          <a:p>
            <a:pPr marL="0" indent="0" algn="r" rtl="1">
              <a:buNone/>
            </a:pPr>
            <a:r>
              <a:rPr lang="ar-LB" sz="3400" dirty="0">
                <a:latin typeface="Arial" pitchFamily="34" charset="0"/>
                <a:cs typeface="Arial" pitchFamily="34" charset="0"/>
              </a:rPr>
              <a:t>• توضح الاستعارة أو التشبيه الذي يعد جزءا من فكرتك الرئيسية</a:t>
            </a:r>
          </a:p>
          <a:p>
            <a:pPr marL="0" indent="0" algn="r" rtl="1">
              <a:buNone/>
            </a:pPr>
            <a:r>
              <a:rPr lang="ar-LB" sz="3400" dirty="0">
                <a:latin typeface="Arial" pitchFamily="34" charset="0"/>
                <a:cs typeface="Arial" pitchFamily="34" charset="0"/>
              </a:rPr>
              <a:t>• إثارة مفاجأة أو فضول</a:t>
            </a:r>
          </a:p>
          <a:p>
            <a:pPr marL="0" indent="0" algn="r" rtl="1">
              <a:buNone/>
            </a:pPr>
            <a:r>
              <a:rPr lang="ar-LB" sz="3400" dirty="0">
                <a:latin typeface="Arial" pitchFamily="34" charset="0"/>
                <a:cs typeface="Arial" pitchFamily="34" charset="0"/>
              </a:rPr>
              <a:t>• إتمام العنوان الذي وضعته</a:t>
            </a:r>
          </a:p>
          <a:p>
            <a:pPr marL="0" indent="0" algn="r" rtl="1">
              <a:buNone/>
            </a:pPr>
            <a:r>
              <a:rPr lang="ar-LB" sz="3400" dirty="0">
                <a:latin typeface="Arial" pitchFamily="34" charset="0"/>
                <a:cs typeface="Arial" pitchFamily="34" charset="0"/>
              </a:rPr>
              <a:t>• جعل القارئ يبتسم  </a:t>
            </a:r>
          </a:p>
          <a:p>
            <a:pPr marL="0" indent="0" algn="r" rtl="1">
              <a:buNone/>
            </a:pPr>
            <a:r>
              <a:rPr lang="ar-LB" sz="3400" dirty="0">
                <a:latin typeface="Arial" pitchFamily="34" charset="0"/>
                <a:cs typeface="Arial" pitchFamily="34" charset="0"/>
              </a:rPr>
              <a:t>• القراء هم متعلمون بصريون والصور يمكن أن تساعد الناس في الحصول على المعلومات والاحتفاظ بها على نحو أفضل.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47800"/>
            <a:ext cx="4038600" cy="268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pPr marL="457200" indent="-457200"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250- 750 </a:t>
            </a:r>
            <a:r>
              <a:rPr lang="ar-LB" dirty="0">
                <a:latin typeface="Arial" pitchFamily="34" charset="0"/>
                <a:cs typeface="Arial" pitchFamily="34" charset="0"/>
              </a:rPr>
              <a:t>كلمة، وتكون أطول  في بعض الأحيان</a:t>
            </a:r>
          </a:p>
          <a:p>
            <a:pPr marL="457200" indent="-457200"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استخدام </a:t>
            </a:r>
            <a:r>
              <a:rPr lang="ar-LB" dirty="0">
                <a:latin typeface="Arial" pitchFamily="34" charset="0"/>
                <a:cs typeface="Arial" pitchFamily="34" charset="0"/>
              </a:rPr>
              <a:t>الصور الخلاقة أو الصور الخاصة بك لإثارة الاهتمام</a:t>
            </a:r>
          </a:p>
          <a:p>
            <a:pPr marL="457200" indent="-457200"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عنوان </a:t>
            </a:r>
            <a:r>
              <a:rPr lang="ar-LB" dirty="0">
                <a:latin typeface="Arial" pitchFamily="34" charset="0"/>
                <a:cs typeface="Arial" pitchFamily="34" charset="0"/>
              </a:rPr>
              <a:t>وصفي، وأسئلة تساعد على تشجيع التفاعل</a:t>
            </a:r>
          </a:p>
          <a:p>
            <a:pPr marL="457200" indent="-457200"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الفقرة </a:t>
            </a:r>
            <a:r>
              <a:rPr lang="ar-LB" dirty="0">
                <a:latin typeface="Arial" pitchFamily="34" charset="0"/>
                <a:cs typeface="Arial" pitchFamily="34" charset="0"/>
              </a:rPr>
              <a:t>الأولى يجب أن توضح الموضوع الذي تكتب عنه</a:t>
            </a:r>
          </a:p>
          <a:p>
            <a:pPr marL="457200" indent="-457200"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ar-LB" dirty="0">
                <a:latin typeface="Arial" pitchFamily="34" charset="0"/>
                <a:cs typeface="Arial" pitchFamily="34" charset="0"/>
              </a:rPr>
              <a:t>قطع النص" واستخدم عناوين </a:t>
            </a:r>
          </a:p>
          <a:p>
            <a:pPr marL="457200" indent="-457200" algn="r" rtl="1"/>
            <a:r>
              <a:rPr lang="ar-LB" dirty="0" smtClean="0">
                <a:latin typeface="Arial" pitchFamily="34" charset="0"/>
                <a:cs typeface="Arial" pitchFamily="34" charset="0"/>
              </a:rPr>
              <a:t>اجعله </a:t>
            </a:r>
            <a:r>
              <a:rPr lang="ar-LB" dirty="0">
                <a:latin typeface="Arial" pitchFamily="34" charset="0"/>
                <a:cs typeface="Arial" pitchFamily="34" charset="0"/>
              </a:rPr>
              <a:t>قابل للنسخ</a:t>
            </a:r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ABDCD4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Blogging: Style Guidelines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0" y="40302"/>
            <a:ext cx="9144000" cy="1077218"/>
          </a:xfrm>
          <a:prstGeom prst="rect">
            <a:avLst/>
          </a:prstGeom>
          <a:solidFill>
            <a:srgbClr val="ABDCD4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3200" b="1" dirty="0" smtClean="0">
                <a:cs typeface="Arial" pitchFamily="34" charset="0"/>
              </a:rPr>
              <a:t/>
            </a:r>
            <a:br>
              <a:rPr lang="en-US" sz="3200" b="1" dirty="0" smtClean="0">
                <a:cs typeface="Arial" pitchFamily="34" charset="0"/>
              </a:rPr>
            </a:br>
            <a:r>
              <a:rPr lang="ar-LB" sz="3200" b="1" dirty="0">
                <a:cs typeface="Arial" pitchFamily="34" charset="0"/>
              </a:rPr>
              <a:t>التدوين: إرشادات </a:t>
            </a:r>
            <a:r>
              <a:rPr lang="ar-LB" sz="3200" b="1" dirty="0" smtClean="0">
                <a:cs typeface="Arial" pitchFamily="34" charset="0"/>
              </a:rPr>
              <a:t>الأسلوب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LB" b="1" dirty="0" smtClean="0">
                <a:latin typeface="Arial" pitchFamily="34" charset="0"/>
                <a:cs typeface="Arial" pitchFamily="34" charset="0"/>
              </a:rPr>
              <a:t>مناطق </a:t>
            </a:r>
            <a:r>
              <a:rPr lang="ar-LB" b="1" dirty="0">
                <a:latin typeface="Arial" pitchFamily="34" charset="0"/>
                <a:cs typeface="Arial" pitchFamily="34" charset="0"/>
              </a:rPr>
              <a:t>التركيز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457200" indent="-457200" algn="r" rtl="1"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الشباب</a:t>
            </a:r>
            <a:endParaRPr lang="ar-LB" dirty="0">
              <a:latin typeface="Arial" pitchFamily="34" charset="0"/>
              <a:cs typeface="Arial" pitchFamily="34" charset="0"/>
            </a:endParaRPr>
          </a:p>
          <a:p>
            <a:pPr marL="457200" indent="-457200" algn="r" rtl="1"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قضايا </a:t>
            </a:r>
            <a:r>
              <a:rPr lang="ar-LB" dirty="0">
                <a:latin typeface="Arial" pitchFamily="34" charset="0"/>
                <a:cs typeface="Arial" pitchFamily="34" charset="0"/>
              </a:rPr>
              <a:t>المرأة</a:t>
            </a:r>
          </a:p>
          <a:p>
            <a:pPr marL="457200" indent="-457200" algn="r" rtl="1"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التعليم</a:t>
            </a:r>
            <a:endParaRPr lang="ar-LB" dirty="0">
              <a:latin typeface="Arial" pitchFamily="34" charset="0"/>
              <a:cs typeface="Arial" pitchFamily="34" charset="0"/>
            </a:endParaRPr>
          </a:p>
          <a:p>
            <a:pPr marL="457200" indent="-457200" algn="r" rtl="1"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الحد </a:t>
            </a:r>
            <a:r>
              <a:rPr lang="ar-LB" dirty="0">
                <a:latin typeface="Arial" pitchFamily="34" charset="0"/>
                <a:cs typeface="Arial" pitchFamily="34" charset="0"/>
              </a:rPr>
              <a:t>من الفقر</a:t>
            </a:r>
          </a:p>
          <a:p>
            <a:pPr marL="457200" indent="-457200" algn="r" rtl="1"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المجتمع </a:t>
            </a:r>
            <a:r>
              <a:rPr lang="ar-LB" dirty="0">
                <a:latin typeface="Arial" pitchFamily="34" charset="0"/>
                <a:cs typeface="Arial" pitchFamily="34" charset="0"/>
              </a:rPr>
              <a:t>المدني</a:t>
            </a:r>
          </a:p>
          <a:p>
            <a:pPr marL="457200" indent="-457200" algn="r" rtl="1"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جميع </a:t>
            </a:r>
            <a:r>
              <a:rPr lang="ar-LB" dirty="0">
                <a:latin typeface="Arial" pitchFamily="34" charset="0"/>
                <a:cs typeface="Arial" pitchFamily="34" charset="0"/>
              </a:rPr>
              <a:t>الأمور الأخرى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LB" b="1" dirty="0" smtClean="0">
                <a:latin typeface="Arial" pitchFamily="34" charset="0"/>
                <a:cs typeface="Arial" pitchFamily="34" charset="0"/>
              </a:rPr>
              <a:t>خطوات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إعادة </a:t>
            </a:r>
            <a:r>
              <a:rPr lang="ar-LB" dirty="0">
                <a:latin typeface="Arial" pitchFamily="34" charset="0"/>
                <a:cs typeface="Arial" pitchFamily="34" charset="0"/>
              </a:rPr>
              <a:t>النظر في الأفكار التي لديك حول مواضيع المدونة.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اكتب </a:t>
            </a:r>
            <a:r>
              <a:rPr lang="ar-LB" dirty="0">
                <a:latin typeface="Arial" pitchFamily="34" charset="0"/>
                <a:cs typeface="Arial" pitchFamily="34" charset="0"/>
              </a:rPr>
              <a:t>وصفا لما سوف تكون حوله المدونة وكيفية تنسيقها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تحديد </a:t>
            </a:r>
            <a:r>
              <a:rPr lang="ar-LB" dirty="0">
                <a:latin typeface="Arial" pitchFamily="34" charset="0"/>
                <a:cs typeface="Arial" pitchFamily="34" charset="0"/>
              </a:rPr>
              <a:t>ما إذا كنت في حاجة لإجراء البحوث للحصول على معلومات إضافية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ما </a:t>
            </a:r>
            <a:r>
              <a:rPr lang="ar-LB" dirty="0">
                <a:latin typeface="Arial" pitchFamily="34" charset="0"/>
                <a:cs typeface="Arial" pitchFamily="34" charset="0"/>
              </a:rPr>
              <a:t>هي الصورة التي يمكن استخدامها  لتوضيح مدونتك؟</a:t>
            </a:r>
          </a:p>
          <a:p>
            <a:endParaRPr lang="en-US" dirty="0"/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0" y="128885"/>
            <a:ext cx="9144000" cy="923330"/>
          </a:xfrm>
          <a:prstGeom prst="rect">
            <a:avLst/>
          </a:prstGeom>
          <a:solidFill>
            <a:srgbClr val="ABDCD4"/>
          </a:solidFill>
        </p:spPr>
        <p:txBody>
          <a:bodyPr wrap="square" rtlCol="0">
            <a:spAutoFit/>
          </a:bodyPr>
          <a:lstStyle/>
          <a:p>
            <a:pPr algn="ctr"/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ar-LB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تمرين </a:t>
            </a:r>
            <a:r>
              <a:rPr lang="ar-L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لمجموعة صغيرة: تجسيد أفكار مدونتك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3"/>
            <a:ext cx="9144000" cy="987552"/>
          </a:xfrm>
          <a:prstGeom prst="rect">
            <a:avLst/>
          </a:prstGeom>
          <a:solidFill>
            <a:srgbClr val="ABDCD4"/>
          </a:solidFill>
        </p:spPr>
        <p:txBody>
          <a:bodyPr wrap="square" rtlCol="0">
            <a:spAutoFit/>
          </a:bodyPr>
          <a:lstStyle/>
          <a:p>
            <a:pPr algn="ctr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28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Reflection: Share Pair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15009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3200">
                <a:latin typeface="Arial" pitchFamily="34" charset="0"/>
                <a:cs typeface="Arial" pitchFamily="34" charset="0"/>
              </a:rPr>
              <a:t>ما هي المدونة التي يمكنك كتابتها عند العودة إلى منظمتك؟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9525"/>
            <a:ext cx="9144000" cy="1138773"/>
          </a:xfrm>
          <a:prstGeom prst="rect">
            <a:avLst/>
          </a:prstGeom>
          <a:solidFill>
            <a:srgbClr val="ABDCD4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3200" b="1" dirty="0" smtClean="0">
                <a:cs typeface="Arial" pitchFamily="34" charset="0"/>
              </a:rPr>
              <a:t/>
            </a:r>
            <a:br>
              <a:rPr lang="en-US" sz="3200" b="1" dirty="0" smtClean="0">
                <a:cs typeface="Arial" pitchFamily="34" charset="0"/>
              </a:rPr>
            </a:br>
            <a:r>
              <a:rPr lang="ar-LB" sz="3600" b="1" dirty="0" smtClean="0">
                <a:latin typeface="Arial" pitchFamily="34" charset="0"/>
                <a:cs typeface="Arial" pitchFamily="34" charset="0"/>
              </a:rPr>
              <a:t>تأملات</a:t>
            </a:r>
            <a:r>
              <a:rPr lang="ar-LB" sz="3600" b="1" dirty="0">
                <a:latin typeface="Arial" pitchFamily="34" charset="0"/>
                <a:cs typeface="Arial" pitchFamily="34" charset="0"/>
              </a:rPr>
              <a:t>: ثنائي (المشاركة مع زميل)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3866</TotalTime>
  <Words>867</Words>
  <Application>Microsoft Office PowerPoint</Application>
  <PresentationFormat>On-screen Show (4:3)</PresentationFormat>
  <Paragraphs>170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 أهداف التعلم</vt:lpstr>
      <vt:lpstr>PowerPoint Presentation</vt:lpstr>
      <vt:lpstr>التدوين: أنواع  المدونات Blog Posts</vt:lpstr>
      <vt:lpstr>PowerPoint Presentation</vt:lpstr>
      <vt:lpstr> الصور مهمة</vt:lpstr>
      <vt:lpstr>Blogging: Style Guidelines</vt:lpstr>
      <vt:lpstr> تمرين لمجموعة صغيرة: تجسيد أفكار مدونتك</vt:lpstr>
      <vt:lpstr>PowerPoint Presentation</vt:lpstr>
    </vt:vector>
  </TitlesOfParts>
  <Company>Beth Kanter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Kanter</dc:creator>
  <cp:lastModifiedBy>Tohme</cp:lastModifiedBy>
  <cp:revision>453</cp:revision>
  <dcterms:created xsi:type="dcterms:W3CDTF">2011-01-07T00:57:53Z</dcterms:created>
  <dcterms:modified xsi:type="dcterms:W3CDTF">2012-03-04T18:30:13Z</dcterms:modified>
</cp:coreProperties>
</file>