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65" r:id="rId2"/>
    <p:sldId id="469" r:id="rId3"/>
    <p:sldId id="482" r:id="rId4"/>
    <p:sldId id="490" r:id="rId5"/>
    <p:sldId id="492" r:id="rId6"/>
    <p:sldId id="489" r:id="rId7"/>
    <p:sldId id="493" r:id="rId8"/>
    <p:sldId id="494" r:id="rId9"/>
    <p:sldId id="495" r:id="rId10"/>
    <p:sldId id="496" r:id="rId11"/>
    <p:sldId id="497" r:id="rId12"/>
    <p:sldId id="498" r:id="rId13"/>
    <p:sldId id="499" r:id="rId14"/>
    <p:sldId id="500" r:id="rId15"/>
    <p:sldId id="491" r:id="rId16"/>
    <p:sldId id="501" r:id="rId17"/>
    <p:sldId id="504" r:id="rId18"/>
    <p:sldId id="505" r:id="rId19"/>
    <p:sldId id="506" r:id="rId20"/>
    <p:sldId id="507" r:id="rId21"/>
    <p:sldId id="509" r:id="rId22"/>
    <p:sldId id="511" r:id="rId23"/>
    <p:sldId id="510" r:id="rId24"/>
    <p:sldId id="508" r:id="rId25"/>
    <p:sldId id="418" r:id="rId26"/>
    <p:sldId id="488" r:id="rId27"/>
  </p:sldIdLst>
  <p:sldSz cx="9144000" cy="6858000" type="screen4x3"/>
  <p:notesSz cx="7102475"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CD4"/>
    <a:srgbClr val="33CC33"/>
    <a:srgbClr val="9DE357"/>
    <a:srgbClr val="99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9" autoAdjust="0"/>
    <p:restoredTop sz="72824" autoAdjust="0"/>
  </p:normalViewPr>
  <p:slideViewPr>
    <p:cSldViewPr>
      <p:cViewPr>
        <p:scale>
          <a:sx n="58" d="100"/>
          <a:sy n="58" d="100"/>
        </p:scale>
        <p:origin x="-167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84B57AF9-0640-48FC-874B-3810180B6027}" type="datetimeFigureOut">
              <a:rPr lang="en-US" smtClean="0"/>
              <a:pPr/>
              <a:t>3/4/2012</a:t>
            </a:fld>
            <a:endParaRPr lang="en-US"/>
          </a:p>
        </p:txBody>
      </p:sp>
      <p:sp>
        <p:nvSpPr>
          <p:cNvPr id="4" name="Footer Placeholder 3"/>
          <p:cNvSpPr>
            <a:spLocks noGrp="1"/>
          </p:cNvSpPr>
          <p:nvPr>
            <p:ph type="ftr" sz="quarter" idx="2"/>
          </p:nvPr>
        </p:nvSpPr>
        <p:spPr>
          <a:xfrm>
            <a:off x="0" y="9717088"/>
            <a:ext cx="3078163"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9717088"/>
            <a:ext cx="3078163" cy="511175"/>
          </a:xfrm>
          <a:prstGeom prst="rect">
            <a:avLst/>
          </a:prstGeom>
        </p:spPr>
        <p:txBody>
          <a:bodyPr vert="horz" lIns="91440" tIns="45720" rIns="91440" bIns="45720" rtlCol="0" anchor="b"/>
          <a:lstStyle>
            <a:lvl1pPr algn="r">
              <a:defRPr sz="1200"/>
            </a:lvl1pPr>
          </a:lstStyle>
          <a:p>
            <a:fld id="{FE056F35-D174-40D3-BA2C-2D88474F381C}" type="slidenum">
              <a:rPr lang="en-US" smtClean="0"/>
              <a:pPr/>
              <a:t>‹#›</a:t>
            </a:fld>
            <a:endParaRPr lang="en-US"/>
          </a:p>
        </p:txBody>
      </p:sp>
    </p:spTree>
    <p:extLst>
      <p:ext uri="{BB962C8B-B14F-4D97-AF65-F5344CB8AC3E}">
        <p14:creationId xmlns:p14="http://schemas.microsoft.com/office/powerpoint/2010/main" val="46929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493"/>
          </a:xfrm>
          <a:prstGeom prst="rect">
            <a:avLst/>
          </a:prstGeom>
        </p:spPr>
        <p:txBody>
          <a:bodyPr vert="horz" lIns="99039" tIns="49519" rIns="99039" bIns="49519" rtlCol="0"/>
          <a:lstStyle>
            <a:lvl1pPr algn="l">
              <a:defRPr sz="1300"/>
            </a:lvl1pPr>
          </a:lstStyle>
          <a:p>
            <a:endParaRPr lang="en-US"/>
          </a:p>
        </p:txBody>
      </p:sp>
      <p:sp>
        <p:nvSpPr>
          <p:cNvPr id="3" name="Date Placeholder 2"/>
          <p:cNvSpPr>
            <a:spLocks noGrp="1"/>
          </p:cNvSpPr>
          <p:nvPr>
            <p:ph type="dt" idx="1"/>
          </p:nvPr>
        </p:nvSpPr>
        <p:spPr>
          <a:xfrm>
            <a:off x="4023092" y="0"/>
            <a:ext cx="3077739" cy="511493"/>
          </a:xfrm>
          <a:prstGeom prst="rect">
            <a:avLst/>
          </a:prstGeom>
        </p:spPr>
        <p:txBody>
          <a:bodyPr vert="horz" lIns="99039" tIns="49519" rIns="99039" bIns="49519" rtlCol="0"/>
          <a:lstStyle>
            <a:lvl1pPr algn="r">
              <a:defRPr sz="1300"/>
            </a:lvl1pPr>
          </a:lstStyle>
          <a:p>
            <a:fld id="{846106A5-0370-46B4-B19D-F8E0891379A5}" type="datetimeFigureOut">
              <a:rPr lang="en-US" smtClean="0"/>
              <a:pPr/>
              <a:t>3/4/2012</a:t>
            </a:fld>
            <a:endParaRPr lang="en-US"/>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39" tIns="49519" rIns="99039" bIns="49519" rtlCol="0" anchor="ctr"/>
          <a:lstStyle/>
          <a:p>
            <a:endParaRPr lang="en-US"/>
          </a:p>
        </p:txBody>
      </p:sp>
      <p:sp>
        <p:nvSpPr>
          <p:cNvPr id="5" name="Notes Placeholder 4"/>
          <p:cNvSpPr>
            <a:spLocks noGrp="1"/>
          </p:cNvSpPr>
          <p:nvPr>
            <p:ph type="body" sz="quarter" idx="3"/>
          </p:nvPr>
        </p:nvSpPr>
        <p:spPr>
          <a:xfrm>
            <a:off x="710248" y="4859179"/>
            <a:ext cx="5681980" cy="4603433"/>
          </a:xfrm>
          <a:prstGeom prst="rect">
            <a:avLst/>
          </a:prstGeom>
        </p:spPr>
        <p:txBody>
          <a:bodyPr vert="horz" lIns="99039" tIns="49519" rIns="99039"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6582"/>
            <a:ext cx="3077739" cy="511493"/>
          </a:xfrm>
          <a:prstGeom prst="rect">
            <a:avLst/>
          </a:prstGeom>
        </p:spPr>
        <p:txBody>
          <a:bodyPr vert="horz" lIns="99039" tIns="49519" rIns="99039"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6582"/>
            <a:ext cx="3077739" cy="511493"/>
          </a:xfrm>
          <a:prstGeom prst="rect">
            <a:avLst/>
          </a:prstGeom>
        </p:spPr>
        <p:txBody>
          <a:bodyPr vert="horz" lIns="99039" tIns="49519" rIns="99039" bIns="49519" rtlCol="0" anchor="b"/>
          <a:lstStyle>
            <a:lvl1pPr algn="r">
              <a:defRPr sz="1300"/>
            </a:lvl1pPr>
          </a:lstStyle>
          <a:p>
            <a:fld id="{25BCBDAB-5312-4514-BDCE-B88950303CB4}" type="slidenum">
              <a:rPr lang="en-US" smtClean="0"/>
              <a:pPr/>
              <a:t>‹#›</a:t>
            </a:fld>
            <a:endParaRPr lang="en-US"/>
          </a:p>
        </p:txBody>
      </p:sp>
    </p:spTree>
    <p:extLst>
      <p:ext uri="{BB962C8B-B14F-4D97-AF65-F5344CB8AC3E}">
        <p14:creationId xmlns:p14="http://schemas.microsoft.com/office/powerpoint/2010/main" val="11521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anzarrella.com/infographic-5-questions-and-answers-about-facebook-marketing.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sz="1300" dirty="0" smtClean="0"/>
              <a:t>يعلن معهد التعليم الدولي انه ممول من قبل مبادرة الشراكة الشرق أوسطية في وزارة الخارجية الأمريكية. </a:t>
            </a:r>
            <a:endParaRPr lang="en-US" sz="1300" dirty="0" smtClean="0"/>
          </a:p>
          <a:p>
            <a:pPr algn="r" rtl="1"/>
            <a:endParaRPr lang="ar-LB" sz="1300" dirty="0" smtClean="0"/>
          </a:p>
          <a:p>
            <a:pPr algn="r" rtl="1"/>
            <a:r>
              <a:rPr lang="ar-LB" sz="1300" b="1" dirty="0" smtClean="0"/>
              <a:t>محتوى وقياس الفايسبوك:  10:30 -  11:15 صباحاً</a:t>
            </a:r>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kern="1200" dirty="0" smtClean="0">
                <a:solidFill>
                  <a:schemeClr val="tx1"/>
                </a:solidFill>
                <a:effectLst/>
                <a:latin typeface="+mn-lt"/>
                <a:ea typeface="+mn-ea"/>
                <a:cs typeface="+mn-cs"/>
              </a:rPr>
              <a:t>الدعوة لإعطاء شرح عن الصورة. دعوات أخرى مثل: شارك هذا، علق، أو ما شابه.</a:t>
            </a:r>
          </a:p>
          <a:p>
            <a:pPr algn="r" rtl="1"/>
            <a:endParaRPr lang="ar-L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kern="1200" dirty="0" smtClean="0">
                <a:solidFill>
                  <a:schemeClr val="tx1"/>
                </a:solidFill>
                <a:effectLst/>
                <a:latin typeface="+mn-lt"/>
                <a:ea typeface="+mn-ea"/>
                <a:cs typeface="+mn-cs"/>
              </a:rPr>
              <a:t>الصليب الأحمر يشكر مجتمعه لدعمه. وتشكر </a:t>
            </a:r>
            <a:r>
              <a:rPr lang="en-US" sz="1200" kern="1200" dirty="0" smtClean="0">
                <a:solidFill>
                  <a:schemeClr val="tx1"/>
                </a:solidFill>
                <a:effectLst/>
                <a:latin typeface="+mn-lt"/>
                <a:ea typeface="+mn-ea"/>
                <a:cs typeface="+mn-cs"/>
              </a:rPr>
              <a:t>NRDC </a:t>
            </a:r>
            <a:r>
              <a:rPr lang="ar-LB" sz="1200" kern="1200" dirty="0" smtClean="0">
                <a:solidFill>
                  <a:schemeClr val="tx1"/>
                </a:solidFill>
                <a:effectLst/>
                <a:latin typeface="+mn-lt"/>
                <a:ea typeface="+mn-ea"/>
                <a:cs typeface="+mn-cs"/>
              </a:rPr>
              <a:t>مجتمعها لتحركهم.</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kern="1200" dirty="0" smtClean="0">
                <a:solidFill>
                  <a:schemeClr val="tx1"/>
                </a:solidFill>
                <a:effectLst/>
                <a:latin typeface="+mn-lt"/>
                <a:ea typeface="+mn-ea"/>
                <a:cs typeface="+mn-cs"/>
              </a:rPr>
              <a:t>نشرت </a:t>
            </a:r>
            <a:r>
              <a:rPr lang="en-US" sz="1200" kern="1200" dirty="0" smtClean="0">
                <a:solidFill>
                  <a:schemeClr val="tx1"/>
                </a:solidFill>
                <a:effectLst/>
                <a:latin typeface="+mn-lt"/>
                <a:ea typeface="+mn-ea"/>
                <a:cs typeface="+mn-cs"/>
              </a:rPr>
              <a:t> NWF </a:t>
            </a:r>
            <a:r>
              <a:rPr lang="ar-LB" sz="1200" kern="1200" dirty="0" smtClean="0">
                <a:solidFill>
                  <a:schemeClr val="tx1"/>
                </a:solidFill>
                <a:effectLst/>
                <a:latin typeface="+mn-lt"/>
                <a:ea typeface="+mn-ea"/>
                <a:cs typeface="+mn-cs"/>
              </a:rPr>
              <a:t>هذا في يوم عيد الحب - في الوقت المناسب، ولكن ذات صلة بمجتمعهم</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5BCBDAB-5312-4514-BDCE-B88950303C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en-US" sz="1200" kern="1200" dirty="0" smtClean="0">
                <a:solidFill>
                  <a:schemeClr val="tx1"/>
                </a:solidFill>
                <a:effectLst/>
                <a:latin typeface="+mn-lt"/>
                <a:ea typeface="+mn-ea"/>
                <a:cs typeface="+mn-cs"/>
              </a:rPr>
              <a:t> </a:t>
            </a:r>
            <a:r>
              <a:rPr lang="ar-LB" sz="1200" kern="1200" dirty="0" smtClean="0">
                <a:solidFill>
                  <a:schemeClr val="tx1"/>
                </a:solidFill>
                <a:effectLst/>
                <a:latin typeface="+mn-lt"/>
                <a:ea typeface="+mn-ea"/>
                <a:cs typeface="+mn-cs"/>
              </a:rPr>
              <a:t>يمكنك بسهولة القيام بذلك عن طريق:</a:t>
            </a:r>
          </a:p>
          <a:p>
            <a:pPr algn="r" rtl="1"/>
            <a:r>
              <a:rPr lang="ar-LB" sz="1200" kern="1200" dirty="0" smtClean="0">
                <a:solidFill>
                  <a:schemeClr val="tx1"/>
                </a:solidFill>
                <a:effectLst/>
                <a:latin typeface="+mn-lt"/>
                <a:ea typeface="+mn-ea"/>
                <a:cs typeface="+mn-cs"/>
              </a:rPr>
              <a:t>- الدخول بصفتك المسؤول عن  صفحتك على الفايسبوك</a:t>
            </a:r>
          </a:p>
          <a:p>
            <a:pPr algn="r" rtl="1"/>
            <a:r>
              <a:rPr lang="ar-LB" sz="1200" kern="1200" dirty="0" smtClean="0">
                <a:solidFill>
                  <a:schemeClr val="tx1"/>
                </a:solidFill>
                <a:effectLst/>
                <a:latin typeface="+mn-lt"/>
                <a:ea typeface="+mn-ea"/>
                <a:cs typeface="+mn-cs"/>
              </a:rPr>
              <a:t>- بين إعجابك بصفحات مشابهة</a:t>
            </a:r>
          </a:p>
          <a:p>
            <a:pPr algn="r" rtl="1"/>
            <a:r>
              <a:rPr lang="ar-LB" sz="1200" kern="1200" dirty="0" smtClean="0">
                <a:solidFill>
                  <a:schemeClr val="tx1"/>
                </a:solidFill>
                <a:effectLst/>
                <a:latin typeface="+mn-lt"/>
                <a:ea typeface="+mn-ea"/>
                <a:cs typeface="+mn-cs"/>
              </a:rPr>
              <a:t>- ابحث في تحديثات الأخبار المستمرة التي لديك، جد شيئا يصلح  للنشر</a:t>
            </a:r>
          </a:p>
          <a:p>
            <a:pPr algn="r" rtl="1"/>
            <a:r>
              <a:rPr lang="ar-LB" sz="1200" kern="1200" dirty="0" smtClean="0">
                <a:solidFill>
                  <a:schemeClr val="tx1"/>
                </a:solidFill>
                <a:effectLst/>
                <a:latin typeface="+mn-lt"/>
                <a:ea typeface="+mn-ea"/>
                <a:cs typeface="+mn-cs"/>
              </a:rPr>
              <a:t>- شارك به على صفحتك</a:t>
            </a:r>
          </a:p>
          <a:p>
            <a:pPr algn="r" rt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en-US" dirty="0" smtClean="0">
                <a:hlinkClick r:id="rId3"/>
              </a:rPr>
              <a:t>http://danzarrella.com/infographic-5-questions-and-answers-about-facebook-marketing.html</a:t>
            </a:r>
            <a:endParaRPr lang="en-US" dirty="0" smtClean="0"/>
          </a:p>
          <a:p>
            <a:pPr algn="r" rtl="1"/>
            <a:endParaRPr lang="en-US" sz="1200" kern="1200" dirty="0" smtClean="0">
              <a:solidFill>
                <a:schemeClr val="tx1"/>
              </a:solidFill>
              <a:effectLst/>
              <a:latin typeface="+mn-lt"/>
              <a:ea typeface="+mn-ea"/>
              <a:cs typeface="+mn-cs"/>
            </a:endParaRPr>
          </a:p>
          <a:p>
            <a:pPr algn="r" rtl="1"/>
            <a:endParaRPr lang="en-US" sz="1200" kern="1200" baseline="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يأتي ذلك من بحث واسع النطاق بالمنشورات المشتركة بأوقات مختلفة خلال اليوم  ومن يوم إلى يوم قام به دان زاريلا  </a:t>
            </a:r>
            <a:r>
              <a:rPr lang="en-US" sz="1200" kern="1200" dirty="0" smtClean="0">
                <a:solidFill>
                  <a:schemeClr val="tx1"/>
                </a:solidFill>
                <a:effectLst/>
                <a:latin typeface="+mn-lt"/>
                <a:ea typeface="+mn-ea"/>
                <a:cs typeface="+mn-cs"/>
              </a:rPr>
              <a:t>Dan </a:t>
            </a:r>
            <a:r>
              <a:rPr lang="en-US" sz="1200" kern="1200" dirty="0" err="1" smtClean="0">
                <a:solidFill>
                  <a:schemeClr val="tx1"/>
                </a:solidFill>
                <a:effectLst/>
                <a:latin typeface="+mn-lt"/>
                <a:ea typeface="+mn-ea"/>
                <a:cs typeface="+mn-cs"/>
              </a:rPr>
              <a:t>Zarrella</a:t>
            </a:r>
            <a:endParaRPr lang="en-US" sz="1200" kern="1200" dirty="0" smtClean="0">
              <a:solidFill>
                <a:schemeClr val="tx1"/>
              </a:solidFill>
              <a:effectLst/>
              <a:latin typeface="+mn-lt"/>
              <a:ea typeface="+mn-ea"/>
              <a:cs typeface="+mn-cs"/>
            </a:endParaRPr>
          </a:p>
          <a:p>
            <a:pPr algn="r" rtl="1"/>
            <a:endParaRPr lang="en-US"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جرب أوقات مختلفة من النهار ومن الأيام.</a:t>
            </a:r>
          </a:p>
          <a:p>
            <a:pPr algn="r" rtl="1"/>
            <a:endParaRPr lang="en-US"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تكرار التجربة.  تقترح بعض الأبحاث النشر يوما بعد يوم، وأبحاث أخرى تقترح النشر يوميا.</a:t>
            </a:r>
          </a:p>
          <a:p>
            <a:pPr algn="r" rtl="1"/>
            <a:endParaRPr lang="en-US"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الشيء المهم هو التجربة ورؤية كيفية استجابات جمهورك. لا تنشر فقط لمجرد النشر. تأكد أن أي شيء تنشره يتمتع بجودة عالية. عندها سيعتمد جمهورك عليك.</a:t>
            </a:r>
          </a:p>
          <a:p>
            <a:pPr algn="r" rt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15</a:t>
            </a:fld>
            <a:endParaRPr lang="en-US"/>
          </a:p>
        </p:txBody>
      </p:sp>
    </p:spTree>
    <p:extLst>
      <p:ext uri="{BB962C8B-B14F-4D97-AF65-F5344CB8AC3E}">
        <p14:creationId xmlns:p14="http://schemas.microsoft.com/office/powerpoint/2010/main" val="137078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يأتي الفايسبوك مع أداة تحليلية يمكنها إخبارك ما هو المحتوى الذي يجذب جمهورك.</a:t>
            </a:r>
            <a:endParaRPr lang="en-US" dirty="0" smtClean="0"/>
          </a:p>
          <a:p>
            <a:pPr algn="r" rtl="1"/>
            <a:endParaRPr lang="ar-LB" dirty="0" smtClean="0"/>
          </a:p>
          <a:p>
            <a:pPr algn="r" rtl="1"/>
            <a:r>
              <a:rPr lang="ar-LB" dirty="0" smtClean="0"/>
              <a:t>إذا كنت مسؤول الصفحة، يمكنك النقر على الزر الأرجواني الذي يقول "رؤى</a:t>
            </a:r>
            <a:r>
              <a:rPr lang="en-US" dirty="0" smtClean="0"/>
              <a:t>Insights "، </a:t>
            </a:r>
            <a:r>
              <a:rPr lang="ar-LB" dirty="0" smtClean="0"/>
              <a:t>وستتمكن من رؤية البيانات.</a:t>
            </a:r>
            <a:endParaRPr lang="en-US" dirty="0" smtClean="0"/>
          </a:p>
          <a:p>
            <a:pPr algn="r" rtl="1"/>
            <a:endParaRPr lang="ar-LB" dirty="0" smtClean="0"/>
          </a:p>
          <a:p>
            <a:pPr algn="r" rtl="1"/>
            <a:r>
              <a:rPr lang="ar-LB" dirty="0" smtClean="0"/>
              <a:t>تحذير، أداة "رؤى" في الفايسبوك تعطيك معلومات أكثر بكثير مما تحتاج إليه. سأبين لك كيف يمكن جعل استخدامها سهل وبسيط.</a:t>
            </a:r>
          </a:p>
        </p:txBody>
      </p:sp>
      <p:sp>
        <p:nvSpPr>
          <p:cNvPr id="4" name="Slide Number Placeholder 3"/>
          <p:cNvSpPr>
            <a:spLocks noGrp="1"/>
          </p:cNvSpPr>
          <p:nvPr>
            <p:ph type="sldNum" sz="quarter" idx="10"/>
          </p:nvPr>
        </p:nvSpPr>
        <p:spPr/>
        <p:txBody>
          <a:bodyPr/>
          <a:lstStyle/>
          <a:p>
            <a:fld id="{25BCBDAB-5312-4514-BDCE-B88950303CB4}" type="slidenum">
              <a:rPr lang="en-US" smtClean="0"/>
              <a:pPr/>
              <a:t>16</a:t>
            </a:fld>
            <a:endParaRPr lang="en-US"/>
          </a:p>
        </p:txBody>
      </p:sp>
    </p:spTree>
    <p:extLst>
      <p:ext uri="{BB962C8B-B14F-4D97-AF65-F5344CB8AC3E}">
        <p14:creationId xmlns:p14="http://schemas.microsoft.com/office/powerpoint/2010/main" val="2409043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عند تسجيل الدخول، سوف ترى رسما بيانيا. اللون الأزرق هو مدى الانتشار. اللون الأخضر هو مدى مشاركتك. واللون البنفسجي هو المحتوى الخاص بك - مع نقطة اكبر تشير إلى تواتر المنشورات.</a:t>
            </a:r>
            <a:endParaRPr lang="en-US" dirty="0" smtClean="0"/>
          </a:p>
          <a:p>
            <a:pPr algn="r" rtl="1"/>
            <a:endParaRPr lang="ar-LB" dirty="0" smtClean="0"/>
          </a:p>
          <a:p>
            <a:pPr algn="r" rtl="1"/>
            <a:r>
              <a:rPr lang="ar-LB" dirty="0" smtClean="0"/>
              <a:t>أنظر فقط لأنماط مثل مُرتفع ومُنخفض وأريد أن أعرف لماذا حدث ذلك.</a:t>
            </a:r>
          </a:p>
          <a:p>
            <a:endParaRPr lang="en-US" dirty="0"/>
          </a:p>
        </p:txBody>
      </p:sp>
      <p:sp>
        <p:nvSpPr>
          <p:cNvPr id="4" name="Slide Number Placeholder 3"/>
          <p:cNvSpPr>
            <a:spLocks noGrp="1"/>
          </p:cNvSpPr>
          <p:nvPr>
            <p:ph type="sldNum" sz="quarter" idx="10"/>
          </p:nvPr>
        </p:nvSpPr>
        <p:spPr/>
        <p:txBody>
          <a:bodyPr/>
          <a:lstStyle/>
          <a:p>
            <a:fld id="{BA0A7292-F7ED-454E-B7C1-A031E1AC64DE}" type="slidenum">
              <a:rPr lang="en-US" smtClean="0"/>
              <a:pPr/>
              <a:t>17</a:t>
            </a:fld>
            <a:endParaRPr lang="en-US"/>
          </a:p>
        </p:txBody>
      </p:sp>
    </p:spTree>
    <p:extLst>
      <p:ext uri="{BB962C8B-B14F-4D97-AF65-F5344CB8AC3E}">
        <p14:creationId xmlns:p14="http://schemas.microsoft.com/office/powerpoint/2010/main" val="4293153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LB" dirty="0" smtClean="0"/>
          </a:p>
          <a:p>
            <a:pPr algn="r" rtl="1"/>
            <a:r>
              <a:rPr lang="ar-LB" dirty="0" smtClean="0"/>
              <a:t>بعد ذلك أقوم بقياس كل منشور. هناك أربعة مقاييس مختلفة في هذه الصفحة</a:t>
            </a:r>
            <a:endParaRPr lang="en-US" dirty="0" smtClean="0"/>
          </a:p>
          <a:p>
            <a:pPr algn="r" rtl="1"/>
            <a:endParaRPr lang="ar-LB" dirty="0" smtClean="0"/>
          </a:p>
          <a:p>
            <a:pPr algn="r" rtl="1"/>
            <a:r>
              <a:rPr lang="ar-LB" dirty="0" smtClean="0"/>
              <a:t>الانتشار: كم عدد تحديثات الأخبار المستمرة التي دخلها المحتوى </a:t>
            </a:r>
          </a:p>
          <a:p>
            <a:pPr algn="r" rtl="1"/>
            <a:r>
              <a:rPr lang="ar-LB" dirty="0" smtClean="0"/>
              <a:t>المستخدمون المشاركون: عدد الأشخاص الذين نقروا</a:t>
            </a:r>
          </a:p>
          <a:p>
            <a:pPr algn="r" rtl="1"/>
            <a:r>
              <a:rPr lang="ar-LB" dirty="0" smtClean="0"/>
              <a:t>الأمور التي يتكلم عنها الناس: عدد الأشخاص الذين شاركوا أو علقوا أو أعجبوا</a:t>
            </a:r>
          </a:p>
          <a:p>
            <a:pPr algn="r" rtl="1"/>
            <a:r>
              <a:rPr lang="ar-LB" dirty="0" smtClean="0"/>
              <a:t>النشاط: النسبة المئوية للأشخاص الذين تحدثوا عن منشورك بالمقارنة مع مجموع الأشخاص الذين رأوها في تحديثات الأخبار المستمرة الخاصة بهم على شبكة الانترنت.</a:t>
            </a:r>
          </a:p>
          <a:p>
            <a:pPr algn="r" rtl="1"/>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18</a:t>
            </a:fld>
            <a:endParaRPr lang="en-US"/>
          </a:p>
        </p:txBody>
      </p:sp>
    </p:spTree>
    <p:extLst>
      <p:ext uri="{BB962C8B-B14F-4D97-AF65-F5344CB8AC3E}">
        <p14:creationId xmlns:p14="http://schemas.microsoft.com/office/powerpoint/2010/main" val="385753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ثم أقوم باكتشاف السبب الذي من اجله تلقت بعض المواضيع والمحتوى نسبة مئوية أعلى من المشاركة.</a:t>
            </a:r>
            <a:endParaRPr lang="en-US" dirty="0"/>
          </a:p>
        </p:txBody>
      </p:sp>
      <p:sp>
        <p:nvSpPr>
          <p:cNvPr id="4" name="Slide Number Placeholder 3"/>
          <p:cNvSpPr>
            <a:spLocks noGrp="1"/>
          </p:cNvSpPr>
          <p:nvPr>
            <p:ph type="sldNum" sz="quarter" idx="10"/>
          </p:nvPr>
        </p:nvSpPr>
        <p:spPr/>
        <p:txBody>
          <a:bodyPr/>
          <a:lstStyle/>
          <a:p>
            <a:fld id="{BA0A7292-F7ED-454E-B7C1-A031E1AC64DE}" type="slidenum">
              <a:rPr lang="en-US" smtClean="0"/>
              <a:pPr/>
              <a:t>19</a:t>
            </a:fld>
            <a:endParaRPr lang="en-US"/>
          </a:p>
        </p:txBody>
      </p:sp>
    </p:spTree>
    <p:extLst>
      <p:ext uri="{BB962C8B-B14F-4D97-AF65-F5344CB8AC3E}">
        <p14:creationId xmlns:p14="http://schemas.microsoft.com/office/powerpoint/2010/main" val="161473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a:t>
            </a:fld>
            <a:endParaRPr lang="en-US"/>
          </a:p>
        </p:txBody>
      </p:sp>
    </p:spTree>
    <p:extLst>
      <p:ext uri="{BB962C8B-B14F-4D97-AF65-F5344CB8AC3E}">
        <p14:creationId xmlns:p14="http://schemas.microsoft.com/office/powerpoint/2010/main" val="661779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على سبيل المثال: هذا المنشور بالذات كان يشكل متعة وغرابة لمن يقرؤه، وهو عملي - وهذا ما أحبه جمهوري. ولكن يبدو أن العروض المرئية أثارت انتباههم.</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20</a:t>
            </a:fld>
            <a:endParaRPr lang="en-US"/>
          </a:p>
        </p:txBody>
      </p:sp>
    </p:spTree>
    <p:extLst>
      <p:ext uri="{BB962C8B-B14F-4D97-AF65-F5344CB8AC3E}">
        <p14:creationId xmlns:p14="http://schemas.microsoft.com/office/powerpoint/2010/main" val="214545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سأنقر وأقوم بقراءة جميع التعليقات، لقد حدث أنني قمت بهذه المشاركة يوم الجمعة - ويوم الجمعة في الولايات المتحدة هو نهاية أسبوع العمل، والناس يتطلعون إلى عطلة بها شيء من المتعة. لذلك اخترت نهار الجمعة للمشاركة بشكل منتظم.</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21</a:t>
            </a:fld>
            <a:endParaRPr lang="en-US"/>
          </a:p>
        </p:txBody>
      </p:sp>
    </p:spTree>
    <p:extLst>
      <p:ext uri="{BB962C8B-B14F-4D97-AF65-F5344CB8AC3E}">
        <p14:creationId xmlns:p14="http://schemas.microsoft.com/office/powerpoint/2010/main" val="2009210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الآن يتطلع جمهوري إلى "مشاركاتي المرحة يوم الجمعة "</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22</a:t>
            </a:fld>
            <a:endParaRPr lang="en-US"/>
          </a:p>
        </p:txBody>
      </p:sp>
    </p:spTree>
    <p:extLst>
      <p:ext uri="{BB962C8B-B14F-4D97-AF65-F5344CB8AC3E}">
        <p14:creationId xmlns:p14="http://schemas.microsoft.com/office/powerpoint/2010/main" val="251443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baseline="0" dirty="0" smtClean="0"/>
              <a:t>وهكذا اكتشفت من خلال القياس ما الذي يريده فعلا جمهوري وواصلت تجاربي.</a:t>
            </a:r>
          </a:p>
          <a:p>
            <a:pPr algn="r" rtl="1"/>
            <a:r>
              <a:rPr lang="ar-LB" baseline="0" dirty="0" smtClean="0"/>
              <a:t>على سبيل المثال، بدأت بالبحث عن مرئيات تصلح كنصائح عملية. وجربت بعد ذلك نشرها في أوقات مختلفة. وقد نشرت هذه يوم سبت وحصلت على أعلى مشاركة من أي وقت مضى.</a:t>
            </a:r>
          </a:p>
        </p:txBody>
      </p:sp>
      <p:sp>
        <p:nvSpPr>
          <p:cNvPr id="4" name="Slide Number Placeholder 3"/>
          <p:cNvSpPr>
            <a:spLocks noGrp="1"/>
          </p:cNvSpPr>
          <p:nvPr>
            <p:ph type="sldNum" sz="quarter" idx="10"/>
          </p:nvPr>
        </p:nvSpPr>
        <p:spPr/>
        <p:txBody>
          <a:bodyPr/>
          <a:lstStyle/>
          <a:p>
            <a:fld id="{DF768A53-9227-4127-BBA5-E459D1CD45A5}" type="slidenum">
              <a:rPr lang="en-US" smtClean="0"/>
              <a:t>23</a:t>
            </a:fld>
            <a:endParaRPr lang="en-US"/>
          </a:p>
        </p:txBody>
      </p:sp>
    </p:spTree>
    <p:extLst>
      <p:ext uri="{BB962C8B-B14F-4D97-AF65-F5344CB8AC3E}">
        <p14:creationId xmlns:p14="http://schemas.microsoft.com/office/powerpoint/2010/main" val="2354846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إنني أقوم باستخدام جداول بيانات لالتقاط هذه المعلومات وإضافتها إلى أجندة التحرير لدي.</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24</a:t>
            </a:fld>
            <a:endParaRPr lang="en-US"/>
          </a:p>
        </p:txBody>
      </p:sp>
    </p:spTree>
    <p:extLst>
      <p:ext uri="{BB962C8B-B14F-4D97-AF65-F5344CB8AC3E}">
        <p14:creationId xmlns:p14="http://schemas.microsoft.com/office/powerpoint/2010/main" val="1524789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kern="1200" dirty="0" smtClean="0">
                <a:solidFill>
                  <a:schemeClr val="tx1"/>
                </a:solidFill>
                <a:effectLst/>
                <a:latin typeface="+mn-lt"/>
                <a:ea typeface="+mn-ea"/>
                <a:cs typeface="+mn-cs"/>
              </a:rPr>
              <a:t>مجالات التركيز:</a:t>
            </a:r>
            <a:endParaRPr lang="en-US" sz="1200" kern="1200" dirty="0" smtClean="0">
              <a:solidFill>
                <a:schemeClr val="tx1"/>
              </a:solidFill>
              <a:effectLst/>
              <a:latin typeface="+mn-lt"/>
              <a:ea typeface="+mn-ea"/>
              <a:cs typeface="+mn-cs"/>
            </a:endParaRPr>
          </a:p>
          <a:p>
            <a:pPr algn="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الشباب</a:t>
            </a:r>
          </a:p>
          <a:p>
            <a:pPr algn="r" rtl="1"/>
            <a:r>
              <a:rPr lang="ar-LB" sz="1200" kern="1200" dirty="0" smtClean="0">
                <a:solidFill>
                  <a:schemeClr val="tx1"/>
                </a:solidFill>
                <a:effectLst/>
                <a:latin typeface="+mn-lt"/>
                <a:ea typeface="+mn-ea"/>
                <a:cs typeface="+mn-cs"/>
              </a:rPr>
              <a:t>قضايا المرأة</a:t>
            </a:r>
          </a:p>
          <a:p>
            <a:pPr algn="r" rtl="1"/>
            <a:r>
              <a:rPr lang="ar-LB" sz="1200" kern="1200" dirty="0" smtClean="0">
                <a:solidFill>
                  <a:schemeClr val="tx1"/>
                </a:solidFill>
                <a:effectLst/>
                <a:latin typeface="+mn-lt"/>
                <a:ea typeface="+mn-ea"/>
                <a:cs typeface="+mn-cs"/>
              </a:rPr>
              <a:t>التعليم</a:t>
            </a:r>
          </a:p>
          <a:p>
            <a:pPr algn="r" rtl="1"/>
            <a:r>
              <a:rPr lang="ar-LB" sz="1200" kern="1200" dirty="0" smtClean="0">
                <a:solidFill>
                  <a:schemeClr val="tx1"/>
                </a:solidFill>
                <a:effectLst/>
                <a:latin typeface="+mn-lt"/>
                <a:ea typeface="+mn-ea"/>
                <a:cs typeface="+mn-cs"/>
              </a:rPr>
              <a:t>الحد من الفقر</a:t>
            </a:r>
          </a:p>
          <a:p>
            <a:pPr algn="r" rtl="1"/>
            <a:r>
              <a:rPr lang="ar-LB" sz="1200" kern="1200" dirty="0" smtClean="0">
                <a:solidFill>
                  <a:schemeClr val="tx1"/>
                </a:solidFill>
                <a:effectLst/>
                <a:latin typeface="+mn-lt"/>
                <a:ea typeface="+mn-ea"/>
                <a:cs typeface="+mn-cs"/>
              </a:rPr>
              <a:t>المجتمع المدني</a:t>
            </a:r>
          </a:p>
          <a:p>
            <a:pPr algn="r" rtl="1"/>
            <a:r>
              <a:rPr lang="ar-LB" sz="1200" kern="1200" dirty="0" smtClean="0">
                <a:solidFill>
                  <a:schemeClr val="tx1"/>
                </a:solidFill>
                <a:effectLst/>
                <a:latin typeface="+mn-lt"/>
                <a:ea typeface="+mn-ea"/>
                <a:cs typeface="+mn-cs"/>
              </a:rPr>
              <a:t>جميع الأمور الأخرى</a:t>
            </a:r>
          </a:p>
        </p:txBody>
      </p:sp>
      <p:sp>
        <p:nvSpPr>
          <p:cNvPr id="4" name="Slide Number Placeholder 3"/>
          <p:cNvSpPr>
            <a:spLocks noGrp="1"/>
          </p:cNvSpPr>
          <p:nvPr>
            <p:ph type="sldNum" sz="quarter" idx="10"/>
          </p:nvPr>
        </p:nvSpPr>
        <p:spPr/>
        <p:txBody>
          <a:bodyPr/>
          <a:lstStyle/>
          <a:p>
            <a:fld id="{25BCBDAB-5312-4514-BDCE-B88950303CB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kern="1200" dirty="0" smtClean="0">
                <a:solidFill>
                  <a:schemeClr val="tx1"/>
                </a:solidFill>
                <a:effectLst/>
                <a:latin typeface="+mn-lt"/>
                <a:ea typeface="+mn-ea"/>
                <a:cs typeface="+mn-cs"/>
              </a:rPr>
              <a:t>مجالات التركيز:</a:t>
            </a:r>
            <a:endParaRPr lang="en-US" sz="1200" kern="1200" dirty="0" smtClean="0">
              <a:solidFill>
                <a:schemeClr val="tx1"/>
              </a:solidFill>
              <a:effectLst/>
              <a:latin typeface="+mn-lt"/>
              <a:ea typeface="+mn-ea"/>
              <a:cs typeface="+mn-cs"/>
            </a:endParaRPr>
          </a:p>
          <a:p>
            <a:pPr algn="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الشباب</a:t>
            </a:r>
          </a:p>
          <a:p>
            <a:pPr algn="r" rtl="1"/>
            <a:r>
              <a:rPr lang="ar-LB" sz="1200" kern="1200" dirty="0" smtClean="0">
                <a:solidFill>
                  <a:schemeClr val="tx1"/>
                </a:solidFill>
                <a:effectLst/>
                <a:latin typeface="+mn-lt"/>
                <a:ea typeface="+mn-ea"/>
                <a:cs typeface="+mn-cs"/>
              </a:rPr>
              <a:t>قضايا المرأة</a:t>
            </a:r>
          </a:p>
          <a:p>
            <a:pPr algn="r" rtl="1"/>
            <a:r>
              <a:rPr lang="ar-LB" sz="1200" kern="1200" dirty="0" smtClean="0">
                <a:solidFill>
                  <a:schemeClr val="tx1"/>
                </a:solidFill>
                <a:effectLst/>
                <a:latin typeface="+mn-lt"/>
                <a:ea typeface="+mn-ea"/>
                <a:cs typeface="+mn-cs"/>
              </a:rPr>
              <a:t>التعليم</a:t>
            </a:r>
          </a:p>
          <a:p>
            <a:pPr algn="r" rtl="1"/>
            <a:r>
              <a:rPr lang="ar-LB" sz="1200" kern="1200" dirty="0" smtClean="0">
                <a:solidFill>
                  <a:schemeClr val="tx1"/>
                </a:solidFill>
                <a:effectLst/>
                <a:latin typeface="+mn-lt"/>
                <a:ea typeface="+mn-ea"/>
                <a:cs typeface="+mn-cs"/>
              </a:rPr>
              <a:t>الحد من الفقر</a:t>
            </a:r>
          </a:p>
          <a:p>
            <a:pPr algn="r" rtl="1"/>
            <a:r>
              <a:rPr lang="ar-LB" sz="1200" kern="1200" dirty="0" smtClean="0">
                <a:solidFill>
                  <a:schemeClr val="tx1"/>
                </a:solidFill>
                <a:effectLst/>
                <a:latin typeface="+mn-lt"/>
                <a:ea typeface="+mn-ea"/>
                <a:cs typeface="+mn-cs"/>
              </a:rPr>
              <a:t>المجتمع المدني</a:t>
            </a:r>
          </a:p>
          <a:p>
            <a:pPr algn="r" rtl="1"/>
            <a:r>
              <a:rPr lang="ar-LB" sz="1200" kern="1200" smtClean="0">
                <a:solidFill>
                  <a:schemeClr val="tx1"/>
                </a:solidFill>
                <a:effectLst/>
                <a:latin typeface="+mn-lt"/>
                <a:ea typeface="+mn-ea"/>
                <a:cs typeface="+mn-cs"/>
              </a:rPr>
              <a:t>جميع الأمور الأخرى</a:t>
            </a:r>
            <a:endParaRPr lang="ar-L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baseline="0" dirty="0" smtClean="0"/>
              <a:t>الآن وقد أصبح لديك أجندة المحرر في الموضع الصحيح، دعونا ننظر في ما هو نوع المحتوى المناسب للفايسبوك.</a:t>
            </a:r>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lgn="r" rtl="1">
              <a:spcBef>
                <a:spcPct val="0"/>
              </a:spcBef>
            </a:pPr>
            <a:r>
              <a:rPr lang="en-US" dirty="0" smtClean="0"/>
              <a:t>http://www.flickr.com/photos/civisi/2930794542/sizes/o/in/photostream/</a:t>
            </a:r>
          </a:p>
          <a:p>
            <a:pPr algn="r" rtl="1">
              <a:spcBef>
                <a:spcPct val="0"/>
              </a:spcBef>
            </a:pPr>
            <a:endParaRPr lang="en-US" dirty="0" smtClean="0"/>
          </a:p>
          <a:p>
            <a:pPr algn="r" rtl="1">
              <a:spcBef>
                <a:spcPct val="0"/>
              </a:spcBef>
            </a:pPr>
            <a:r>
              <a:rPr lang="ar-LB" dirty="0" smtClean="0"/>
              <a:t>ليس المطلوب منك إنشاء محتوى جديد فقط لوضعه على الفايسبوك. أنت في الواقع وبشكل أساسي تعيد طرح المحتوى من قنوات أخرى مثل الموقع الالكتروني أو المدونة أو الصور أو الروابط  الخاصة بك التي تحفظها وتقوم بصيانتها.  فكر به كتقطيع محتوى موجود إلى قطع أصغر.</a:t>
            </a: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1633F8-8343-4011-ACC7-1E8813467170}"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lgn="r" rtl="1">
              <a:spcBef>
                <a:spcPct val="0"/>
              </a:spcBef>
            </a:pPr>
            <a:r>
              <a:rPr lang="ar-LB" dirty="0" smtClean="0"/>
              <a:t>تجد هنا مثالا على ذلك.</a:t>
            </a:r>
            <a:endParaRPr lang="en-US" dirty="0" smtClean="0"/>
          </a:p>
          <a:p>
            <a:pPr algn="r" rtl="1">
              <a:spcBef>
                <a:spcPct val="0"/>
              </a:spcBef>
            </a:pPr>
            <a:endParaRPr lang="ar-LB" dirty="0" smtClean="0"/>
          </a:p>
          <a:p>
            <a:pPr algn="r" rtl="1">
              <a:spcBef>
                <a:spcPct val="0"/>
              </a:spcBef>
            </a:pPr>
            <a:r>
              <a:rPr lang="ar-LB" dirty="0" smtClean="0"/>
              <a:t>نشر مونتيري باي اكواريوم صور عيد الحب هذه  للحصول على بطاقات في موقعه على الانترنت. بالنسبة للفايسبوك، اختاروا ببساطة صورة للنشر على الفايسبوك مع رسالة قصيرة.</a:t>
            </a:r>
          </a:p>
          <a:p>
            <a:pPr>
              <a:spcBef>
                <a:spcPct val="0"/>
              </a:spcBef>
            </a:pP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1633F8-8343-4011-ACC7-1E8813467170}"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kern="1200" dirty="0" smtClean="0">
                <a:solidFill>
                  <a:schemeClr val="tx1"/>
                </a:solidFill>
                <a:effectLst/>
                <a:latin typeface="+mn-lt"/>
                <a:ea typeface="+mn-ea"/>
                <a:cs typeface="+mn-cs"/>
              </a:rPr>
              <a:t>هذه اقتراحات ومبادئ توجيهية.</a:t>
            </a:r>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 </a:t>
            </a:r>
          </a:p>
          <a:p>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kern="1200" dirty="0" smtClean="0">
                <a:solidFill>
                  <a:schemeClr val="tx1"/>
                </a:solidFill>
                <a:effectLst/>
                <a:latin typeface="+mn-lt"/>
                <a:ea typeface="+mn-ea"/>
                <a:cs typeface="+mn-cs"/>
              </a:rPr>
              <a:t>التحديثات القصيرة تحصل على مزيد من المشاركة. تم نشر هذه التحديثات مباشرة قبل وبعد رأس السنة. لاحظ كمية التعليقات والمشاركة والأمثلة.</a:t>
            </a:r>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kern="1200" dirty="0" smtClean="0">
                <a:solidFill>
                  <a:schemeClr val="tx1"/>
                </a:solidFill>
                <a:effectLst/>
                <a:latin typeface="+mn-lt"/>
                <a:ea typeface="+mn-ea"/>
                <a:cs typeface="+mn-cs"/>
              </a:rPr>
              <a:t>الصورة التي يستخدمها  الصليب الأحمر هي عبارة عن مخطط عن أنواع فصائل الدم. وقد نشروا مع الصورة سؤال بسيط: ما هو النوع الذي لديك؟</a:t>
            </a:r>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86EDE-F7B1-4DDD-8E1C-96C9C7BB0AFF}"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86EDE-F7B1-4DDD-8E1C-96C9C7BB0AFF}" type="datetimeFigureOut">
              <a:rPr lang="en-US" smtClean="0"/>
              <a:pPr/>
              <a:t>3/4/2012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86EDE-F7B1-4DDD-8E1C-96C9C7BB0AFF}" type="datetimeFigureOut">
              <a:rPr lang="en-US" smtClean="0"/>
              <a:pPr/>
              <a:t>3/4/2012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86EDE-F7B1-4DDD-8E1C-96C9C7BB0AFF}" type="datetimeFigureOut">
              <a:rPr lang="en-US" smtClean="0"/>
              <a:pPr/>
              <a:t>3/4/2012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6EDE-F7B1-4DDD-8E1C-96C9C7BB0AFF}" type="datetimeFigureOut">
              <a:rPr lang="en-US" smtClean="0"/>
              <a:pPr/>
              <a:t>3/4/2012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779A-D291-4C2B-ADBC-85AD0830B7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23220"/>
          </a:xfrm>
          <a:prstGeom prst="rect">
            <a:avLst/>
          </a:prstGeom>
          <a:solidFill>
            <a:schemeClr val="accent5">
              <a:lumMod val="40000"/>
              <a:lumOff val="60000"/>
            </a:schemeClr>
          </a:solidFill>
        </p:spPr>
        <p:txBody>
          <a:bodyPr wrap="square" rtlCol="0">
            <a:spAutoFit/>
          </a:bodyPr>
          <a:lstStyle/>
          <a:p>
            <a:pPr algn="ctr"/>
            <a:r>
              <a:rPr lang="ar-LB" sz="2800" b="1" dirty="0">
                <a:latin typeface="Arial" pitchFamily="34" charset="0"/>
                <a:cs typeface="Arial" pitchFamily="34" charset="0"/>
              </a:rPr>
              <a:t>وسائل الإعلام الجديدة لشبكات المنظمات غير الحكومية</a:t>
            </a:r>
            <a:endParaRPr lang="en-US" sz="2800" b="1" dirty="0">
              <a:latin typeface="Arial" pitchFamily="34" charset="0"/>
              <a:cs typeface="Arial" pitchFamily="34" charset="0"/>
            </a:endParaRPr>
          </a:p>
        </p:txBody>
      </p:sp>
      <p:sp>
        <p:nvSpPr>
          <p:cNvPr id="9" name="TextBox 8"/>
          <p:cNvSpPr txBox="1"/>
          <p:nvPr/>
        </p:nvSpPr>
        <p:spPr>
          <a:xfrm>
            <a:off x="0" y="4201180"/>
            <a:ext cx="9144000" cy="646331"/>
          </a:xfrm>
          <a:prstGeom prst="rect">
            <a:avLst/>
          </a:prstGeom>
          <a:solidFill>
            <a:srgbClr val="9DE357">
              <a:alpha val="57000"/>
            </a:srgbClr>
          </a:solidFill>
        </p:spPr>
        <p:txBody>
          <a:bodyPr wrap="square" rtlCol="0">
            <a:spAutoFit/>
          </a:bodyPr>
          <a:lstStyle/>
          <a:p>
            <a:pPr algn="ctr"/>
            <a:r>
              <a:rPr lang="ar-LB" b="1" dirty="0">
                <a:latin typeface="Arial" pitchFamily="34" charset="0"/>
                <a:cs typeface="Arial" pitchFamily="34" charset="0"/>
              </a:rPr>
              <a:t>محتوى وقياس الفايسبوك</a:t>
            </a:r>
          </a:p>
          <a:p>
            <a:pPr algn="ctr"/>
            <a:r>
              <a:rPr lang="ar-LB" b="1" dirty="0">
                <a:latin typeface="Arial" pitchFamily="34" charset="0"/>
                <a:cs typeface="Arial" pitchFamily="34" charset="0"/>
              </a:rPr>
              <a:t>المقدمة: بيث كانتر</a:t>
            </a:r>
          </a:p>
        </p:txBody>
      </p:sp>
      <p:sp>
        <p:nvSpPr>
          <p:cNvPr id="10" name="TextBox 9"/>
          <p:cNvSpPr txBox="1"/>
          <p:nvPr/>
        </p:nvSpPr>
        <p:spPr>
          <a:xfrm>
            <a:off x="9525" y="6334780"/>
            <a:ext cx="9144000" cy="523220"/>
          </a:xfrm>
          <a:prstGeom prst="rect">
            <a:avLst/>
          </a:prstGeom>
          <a:noFill/>
        </p:spPr>
        <p:txBody>
          <a:bodyPr wrap="square" rtlCol="0">
            <a:spAutoFit/>
          </a:bodyPr>
          <a:lstStyle/>
          <a:p>
            <a:pPr algn="ctr"/>
            <a:r>
              <a:rPr lang="ar-LB" sz="1400" dirty="0">
                <a:latin typeface="Arial" pitchFamily="34" charset="0"/>
                <a:cs typeface="Arial" pitchFamily="34" charset="0"/>
              </a:rPr>
              <a:t>برنامج إيميديات ممول من قبل مبادرة الشراكة الشرق أوسطية في </a:t>
            </a:r>
            <a:r>
              <a:rPr lang="ar-LB" sz="1400" dirty="0" smtClean="0">
                <a:latin typeface="Arial" pitchFamily="34" charset="0"/>
                <a:cs typeface="Arial" pitchFamily="34" charset="0"/>
              </a:rPr>
              <a:t>وزارة </a:t>
            </a:r>
            <a:r>
              <a:rPr lang="ar-LB" sz="1400" dirty="0">
                <a:latin typeface="Arial" pitchFamily="34" charset="0"/>
                <a:cs typeface="Arial" pitchFamily="34" charset="0"/>
              </a:rPr>
              <a:t>خارجية الولايات المتحدة بدعم من شركة مايكروسوفت وصندوق كريغسليست الخيري ، ويشرف عليه معهد التعليم الدولي.</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a:latin typeface="Arial" pitchFamily="34" charset="0"/>
              <a:cs typeface="Arial" pitchFamily="34" charset="0"/>
            </a:endParaRPr>
          </a:p>
          <a:p>
            <a:pPr algn="ctr"/>
            <a:r>
              <a:rPr lang="en-US" sz="3600" b="1" dirty="0"/>
              <a:t>صور ذات صلة تلفت </a:t>
            </a:r>
            <a:r>
              <a:rPr lang="en-US" sz="3600" b="1" dirty="0" smtClean="0"/>
              <a:t>الأنظار</a:t>
            </a:r>
            <a:endParaRPr lang="en-US" sz="3600" b="1" dirty="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133600"/>
            <a:ext cx="4387451" cy="3547784"/>
          </a:xfrm>
          <a:prstGeom prst="rect">
            <a:avLst/>
          </a:prstGeom>
        </p:spPr>
      </p:pic>
      <p:cxnSp>
        <p:nvCxnSpPr>
          <p:cNvPr id="10" name="Straight Arrow Connector 9"/>
          <p:cNvCxnSpPr/>
          <p:nvPr/>
        </p:nvCxnSpPr>
        <p:spPr>
          <a:xfrm flipH="1">
            <a:off x="1676400" y="1676400"/>
            <a:ext cx="1447800" cy="0"/>
          </a:xfrm>
          <a:prstGeom prst="straightConnector1">
            <a:avLst/>
          </a:prstGeom>
          <a:ln w="1079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9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a:latin typeface="Arial" pitchFamily="34" charset="0"/>
              <a:cs typeface="Arial" pitchFamily="34" charset="0"/>
            </a:endParaRPr>
          </a:p>
          <a:p>
            <a:pPr algn="ctr"/>
            <a:r>
              <a:rPr lang="en-US" sz="3600" b="1" dirty="0"/>
              <a:t>صور ذات صلة تلفت الأنظار</a:t>
            </a:r>
            <a:endParaRPr lang="en-US" sz="36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2" y="2413569"/>
            <a:ext cx="4083093"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981199"/>
            <a:ext cx="3695076" cy="4089969"/>
          </a:xfrm>
          <a:prstGeom prst="rect">
            <a:avLst/>
          </a:prstGeom>
        </p:spPr>
      </p:pic>
    </p:spTree>
    <p:extLst>
      <p:ext uri="{BB962C8B-B14F-4D97-AF65-F5344CB8AC3E}">
        <p14:creationId xmlns:p14="http://schemas.microsoft.com/office/powerpoint/2010/main" val="157666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a:latin typeface="Arial" pitchFamily="34" charset="0"/>
              <a:cs typeface="Arial" pitchFamily="34" charset="0"/>
            </a:endParaRPr>
          </a:p>
          <a:p>
            <a:pPr algn="ctr"/>
            <a:r>
              <a:rPr lang="en-US" sz="3600" b="1" dirty="0"/>
              <a:t>صور ذات صلة تلفت الأنظار</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76400"/>
            <a:ext cx="5009524" cy="3247619"/>
          </a:xfrm>
          <a:prstGeom prst="rect">
            <a:avLst/>
          </a:prstGeom>
        </p:spPr>
      </p:pic>
    </p:spTree>
    <p:extLst>
      <p:ext uri="{BB962C8B-B14F-4D97-AF65-F5344CB8AC3E}">
        <p14:creationId xmlns:p14="http://schemas.microsoft.com/office/powerpoint/2010/main" val="1703636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a:latin typeface="Arial" pitchFamily="34" charset="0"/>
              <a:cs typeface="Arial" pitchFamily="34" charset="0"/>
            </a:endParaRPr>
          </a:p>
          <a:p>
            <a:pPr algn="ctr"/>
            <a:r>
              <a:rPr lang="en-US" sz="3600" b="1" dirty="0"/>
              <a:t>صور ذات صلة تلفت الأنظار</a:t>
            </a:r>
            <a:endParaRPr lang="en-US" sz="36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976" y="1905000"/>
            <a:ext cx="6733334" cy="4504762"/>
          </a:xfrm>
          <a:prstGeom prst="rect">
            <a:avLst/>
          </a:prstGeom>
        </p:spPr>
      </p:pic>
    </p:spTree>
    <p:extLst>
      <p:ext uri="{BB962C8B-B14F-4D97-AF65-F5344CB8AC3E}">
        <p14:creationId xmlns:p14="http://schemas.microsoft.com/office/powerpoint/2010/main" val="348149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rtl="1"/>
            <a:r>
              <a:rPr lang="ar-LB" sz="3600" b="1" dirty="0" smtClean="0">
                <a:latin typeface="Arial" pitchFamily="34" charset="0"/>
                <a:cs typeface="Arial" pitchFamily="34" charset="0"/>
              </a:rPr>
              <a:t>جرب </a:t>
            </a:r>
            <a:r>
              <a:rPr lang="ar-LB" sz="3600" b="1" dirty="0">
                <a:latin typeface="Arial" pitchFamily="34" charset="0"/>
                <a:cs typeface="Arial" pitchFamily="34" charset="0"/>
              </a:rPr>
              <a:t>بأوقات مختلفة خلال اليوم  ومن يوم إلى يوم</a:t>
            </a:r>
            <a:endParaRPr lang="en-US" sz="3600" b="1"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6" y="1295400"/>
            <a:ext cx="4612400" cy="51084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667000"/>
            <a:ext cx="3833191" cy="1981200"/>
          </a:xfrm>
          <a:prstGeom prst="rect">
            <a:avLst/>
          </a:prstGeom>
        </p:spPr>
      </p:pic>
    </p:spTree>
    <p:extLst>
      <p:ext uri="{BB962C8B-B14F-4D97-AF65-F5344CB8AC3E}">
        <p14:creationId xmlns:p14="http://schemas.microsoft.com/office/powerpoint/2010/main" val="195987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676061"/>
              </p:ext>
            </p:extLst>
          </p:nvPr>
        </p:nvGraphicFramePr>
        <p:xfrm>
          <a:off x="304800" y="1066800"/>
          <a:ext cx="8382000" cy="5219275"/>
        </p:xfrm>
        <a:graphic>
          <a:graphicData uri="http://schemas.openxmlformats.org/drawingml/2006/table">
            <a:tbl>
              <a:tblPr firstRow="1" bandRow="1">
                <a:tableStyleId>{7DF18680-E054-41AD-8BC1-D1AEF772440D}</a:tableStyleId>
              </a:tblPr>
              <a:tblGrid>
                <a:gridCol w="2438400"/>
                <a:gridCol w="2057400"/>
                <a:gridCol w="2438400"/>
                <a:gridCol w="1447800"/>
              </a:tblGrid>
              <a:tr h="442470">
                <a:tc>
                  <a:txBody>
                    <a:bodyPr/>
                    <a:lstStyle/>
                    <a:p>
                      <a:pPr algn="ctr" rtl="1"/>
                      <a:r>
                        <a:rPr lang="ar-LB" dirty="0" smtClean="0">
                          <a:latin typeface="Arial" pitchFamily="34" charset="0"/>
                          <a:cs typeface="Arial" pitchFamily="34" charset="0"/>
                        </a:rPr>
                        <a:t>الوقت</a:t>
                      </a:r>
                      <a:endParaRPr lang="en-US" dirty="0">
                        <a:latin typeface="Arial" pitchFamily="34" charset="0"/>
                        <a:cs typeface="Arial" pitchFamily="34" charset="0"/>
                      </a:endParaRPr>
                    </a:p>
                  </a:txBody>
                  <a:tcPr/>
                </a:tc>
                <a:tc>
                  <a:txBody>
                    <a:bodyPr/>
                    <a:lstStyle/>
                    <a:p>
                      <a:pPr algn="ctr" rtl="1"/>
                      <a:r>
                        <a:rPr lang="ar-LB" dirty="0" smtClean="0">
                          <a:latin typeface="Arial" pitchFamily="34" charset="0"/>
                          <a:cs typeface="Arial" pitchFamily="34" charset="0"/>
                        </a:rPr>
                        <a:t>الموضوع</a:t>
                      </a:r>
                      <a:endParaRPr lang="en-US" dirty="0">
                        <a:latin typeface="Arial" pitchFamily="34" charset="0"/>
                        <a:cs typeface="Arial" pitchFamily="34" charset="0"/>
                      </a:endParaRPr>
                    </a:p>
                  </a:txBody>
                  <a:tcPr/>
                </a:tc>
                <a:tc>
                  <a:txBody>
                    <a:bodyPr/>
                    <a:lstStyle/>
                    <a:p>
                      <a:pPr algn="ctr" rtl="1"/>
                      <a:r>
                        <a:rPr lang="ar-LB" dirty="0" smtClean="0">
                          <a:latin typeface="Arial" pitchFamily="34" charset="0"/>
                          <a:cs typeface="Arial" pitchFamily="34" charset="0"/>
                        </a:rPr>
                        <a:t>المحتوى / النوع </a:t>
                      </a:r>
                      <a:endParaRPr lang="en-US" dirty="0">
                        <a:latin typeface="Arial" pitchFamily="34" charset="0"/>
                        <a:cs typeface="Arial" pitchFamily="34" charset="0"/>
                      </a:endParaRPr>
                    </a:p>
                  </a:txBody>
                  <a:tcPr/>
                </a:tc>
                <a:tc>
                  <a:txBody>
                    <a:bodyPr/>
                    <a:lstStyle/>
                    <a:p>
                      <a:pPr algn="ctr" rtl="1"/>
                      <a:r>
                        <a:rPr lang="ar-LB" dirty="0" smtClean="0">
                          <a:latin typeface="Arial" pitchFamily="34" charset="0"/>
                          <a:cs typeface="Arial" pitchFamily="34" charset="0"/>
                        </a:rPr>
                        <a:t>الشهر </a:t>
                      </a:r>
                      <a:endParaRPr lang="en-US" dirty="0">
                        <a:latin typeface="Arial" pitchFamily="34" charset="0"/>
                        <a:cs typeface="Arial" pitchFamily="34" charset="0"/>
                      </a:endParaRPr>
                    </a:p>
                  </a:txBody>
                  <a:tcPr/>
                </a:tc>
              </a:tr>
              <a:tr h="434255">
                <a:tc>
                  <a:txBody>
                    <a:bodyPr/>
                    <a:lstStyle/>
                    <a:p>
                      <a:endParaRPr lang="en-US" dirty="0"/>
                    </a:p>
                  </a:txBody>
                  <a:tcPr/>
                </a:tc>
                <a:tc>
                  <a:txBody>
                    <a:bodyPr/>
                    <a:lstStyle/>
                    <a:p>
                      <a:endParaRPr lang="en-US" dirty="0"/>
                    </a:p>
                  </a:txBody>
                  <a:tcPr/>
                </a:tc>
                <a:tc>
                  <a:txBody>
                    <a:bodyPr/>
                    <a:lstStyle/>
                    <a:p>
                      <a:pPr algn="r" rtl="1"/>
                      <a:r>
                        <a:rPr lang="ar-LB" dirty="0" smtClean="0">
                          <a:latin typeface="Arial" pitchFamily="34" charset="0"/>
                          <a:cs typeface="Arial" pitchFamily="34" charset="0"/>
                        </a:rPr>
                        <a:t>سؤال</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الاثنين </a:t>
                      </a:r>
                      <a:endParaRPr lang="en-US" dirty="0">
                        <a:latin typeface="Arial" pitchFamily="34" charset="0"/>
                        <a:cs typeface="Arial" pitchFamily="34" charset="0"/>
                      </a:endParaRPr>
                    </a:p>
                  </a:txBody>
                  <a:tcPr/>
                </a:tc>
              </a:tr>
              <a:tr h="434255">
                <a:tc>
                  <a:txBody>
                    <a:bodyPr/>
                    <a:lstStyle/>
                    <a:p>
                      <a:endParaRPr lang="en-US"/>
                    </a:p>
                  </a:txBody>
                  <a:tcPr/>
                </a:tc>
                <a:tc>
                  <a:txBody>
                    <a:bodyPr/>
                    <a:lstStyle/>
                    <a:p>
                      <a:endParaRPr lang="en-US"/>
                    </a:p>
                  </a:txBody>
                  <a:tcPr/>
                </a:tc>
                <a:tc>
                  <a:txBody>
                    <a:bodyPr/>
                    <a:lstStyle/>
                    <a:p>
                      <a:pPr algn="r" rtl="1"/>
                      <a:r>
                        <a:rPr lang="ar-LB" dirty="0" smtClean="0">
                          <a:latin typeface="Arial" pitchFamily="34" charset="0"/>
                          <a:cs typeface="Arial" pitchFamily="34" charset="0"/>
                        </a:rPr>
                        <a:t>صورة</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الثلاثاء </a:t>
                      </a:r>
                      <a:endParaRPr lang="en-US" dirty="0">
                        <a:latin typeface="Arial" pitchFamily="34" charset="0"/>
                        <a:cs typeface="Arial" pitchFamily="34" charset="0"/>
                      </a:endParaRPr>
                    </a:p>
                  </a:txBody>
                  <a:tcPr/>
                </a:tc>
              </a:tr>
              <a:tr h="434255">
                <a:tc>
                  <a:txBody>
                    <a:bodyPr/>
                    <a:lstStyle/>
                    <a:p>
                      <a:endParaRPr lang="en-US"/>
                    </a:p>
                  </a:txBody>
                  <a:tcPr/>
                </a:tc>
                <a:tc>
                  <a:txBody>
                    <a:bodyPr/>
                    <a:lstStyle/>
                    <a:p>
                      <a:endParaRPr lang="en-US"/>
                    </a:p>
                  </a:txBody>
                  <a:tcPr/>
                </a:tc>
                <a:tc>
                  <a:txBody>
                    <a:bodyPr/>
                    <a:lstStyle/>
                    <a:p>
                      <a:pPr algn="r" rtl="1"/>
                      <a:r>
                        <a:rPr lang="ar-LB" dirty="0" smtClean="0">
                          <a:latin typeface="Arial" pitchFamily="34" charset="0"/>
                          <a:cs typeface="Arial" pitchFamily="34" charset="0"/>
                        </a:rPr>
                        <a:t>فيديو</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الأربعاء </a:t>
                      </a:r>
                      <a:endParaRPr lang="en-US" dirty="0">
                        <a:latin typeface="Arial" pitchFamily="34" charset="0"/>
                        <a:cs typeface="Arial" pitchFamily="34" charset="0"/>
                      </a:endParaRPr>
                    </a:p>
                  </a:txBody>
                  <a:tcPr/>
                </a:tc>
              </a:tr>
              <a:tr h="434255">
                <a:tc>
                  <a:txBody>
                    <a:bodyPr/>
                    <a:lstStyle/>
                    <a:p>
                      <a:endParaRPr lang="en-US"/>
                    </a:p>
                  </a:txBody>
                  <a:tcPr/>
                </a:tc>
                <a:tc>
                  <a:txBody>
                    <a:bodyPr/>
                    <a:lstStyle/>
                    <a:p>
                      <a:endParaRPr lang="en-US"/>
                    </a:p>
                  </a:txBody>
                  <a:tcPr/>
                </a:tc>
                <a:tc>
                  <a:txBody>
                    <a:bodyPr/>
                    <a:lstStyle/>
                    <a:p>
                      <a:pPr algn="r" rtl="1"/>
                      <a:r>
                        <a:rPr lang="ar-LB" dirty="0" smtClean="0">
                          <a:latin typeface="Arial" pitchFamily="34" charset="0"/>
                          <a:cs typeface="Arial" pitchFamily="34" charset="0"/>
                        </a:rPr>
                        <a:t>رابط</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الخميس </a:t>
                      </a:r>
                      <a:endParaRPr lang="en-US" dirty="0">
                        <a:latin typeface="Arial" pitchFamily="34" charset="0"/>
                        <a:cs typeface="Arial" pitchFamily="34" charset="0"/>
                      </a:endParaRPr>
                    </a:p>
                  </a:txBody>
                  <a:tcPr/>
                </a:tc>
              </a:tr>
              <a:tr h="434255">
                <a:tc>
                  <a:txBody>
                    <a:bodyPr/>
                    <a:lstStyle/>
                    <a:p>
                      <a:endParaRPr lang="en-US"/>
                    </a:p>
                  </a:txBody>
                  <a:tcPr/>
                </a:tc>
                <a:tc>
                  <a:txBody>
                    <a:bodyPr/>
                    <a:lstStyle/>
                    <a:p>
                      <a:endParaRPr lang="en-US"/>
                    </a:p>
                  </a:txBody>
                  <a:tcPr/>
                </a:tc>
                <a:tc>
                  <a:txBody>
                    <a:bodyPr/>
                    <a:lstStyle/>
                    <a:p>
                      <a:pPr algn="r" rtl="1"/>
                      <a:r>
                        <a:rPr lang="ar-LB" dirty="0" smtClean="0">
                          <a:latin typeface="Arial" pitchFamily="34" charset="0"/>
                          <a:cs typeface="Arial" pitchFamily="34" charset="0"/>
                        </a:rPr>
                        <a:t>سؤال</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الجمعة </a:t>
                      </a:r>
                      <a:endParaRPr lang="en-US" dirty="0">
                        <a:latin typeface="Arial" pitchFamily="34" charset="0"/>
                        <a:cs typeface="Arial" pitchFamily="34" charset="0"/>
                      </a:endParaRPr>
                    </a:p>
                  </a:txBody>
                  <a:tcPr/>
                </a:tc>
              </a:tr>
              <a:tr h="434255">
                <a:tc>
                  <a:txBody>
                    <a:bodyPr/>
                    <a:lstStyle/>
                    <a:p>
                      <a:endParaRPr lang="en-US"/>
                    </a:p>
                  </a:txBody>
                  <a:tcPr/>
                </a:tc>
                <a:tc>
                  <a:txBody>
                    <a:bodyPr/>
                    <a:lstStyle/>
                    <a:p>
                      <a:endParaRPr lang="en-US"/>
                    </a:p>
                  </a:txBody>
                  <a:tcPr/>
                </a:tc>
                <a:tc>
                  <a:txBody>
                    <a:bodyPr/>
                    <a:lstStyle/>
                    <a:p>
                      <a:pPr algn="r" rtl="1"/>
                      <a:endParaRPr lang="en-US" dirty="0">
                        <a:latin typeface="Arial" pitchFamily="34" charset="0"/>
                        <a:cs typeface="Arial" pitchFamily="34" charset="0"/>
                      </a:endParaRPr>
                    </a:p>
                  </a:txBody>
                  <a:tcPr/>
                </a:tc>
                <a:tc>
                  <a:txBody>
                    <a:bodyPr/>
                    <a:lstStyle/>
                    <a:p>
                      <a:pPr algn="r" rtl="1"/>
                      <a:endParaRPr lang="en-US" dirty="0">
                        <a:latin typeface="Arial" pitchFamily="34" charset="0"/>
                        <a:cs typeface="Arial" pitchFamily="34" charset="0"/>
                      </a:endParaRPr>
                    </a:p>
                  </a:txBody>
                  <a:tcPr/>
                </a:tc>
              </a:tr>
              <a:tr h="434255">
                <a:tc>
                  <a:txBody>
                    <a:bodyPr/>
                    <a:lstStyle/>
                    <a:p>
                      <a:endParaRPr lang="en-US"/>
                    </a:p>
                  </a:txBody>
                  <a:tcPr/>
                </a:tc>
                <a:tc>
                  <a:txBody>
                    <a:bodyPr/>
                    <a:lstStyle/>
                    <a:p>
                      <a:endParaRPr lang="en-US"/>
                    </a:p>
                  </a:txBody>
                  <a:tcPr/>
                </a:tc>
                <a:tc>
                  <a:txBody>
                    <a:bodyPr/>
                    <a:lstStyle/>
                    <a:p>
                      <a:pPr algn="r" rtl="1"/>
                      <a:r>
                        <a:rPr lang="ar-LB" dirty="0" smtClean="0">
                          <a:latin typeface="Arial" pitchFamily="34" charset="0"/>
                          <a:cs typeface="Arial" pitchFamily="34" charset="0"/>
                        </a:rPr>
                        <a:t>سؤال</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الاثنين </a:t>
                      </a:r>
                      <a:endParaRPr lang="en-US" dirty="0">
                        <a:latin typeface="Arial" pitchFamily="34" charset="0"/>
                        <a:cs typeface="Arial" pitchFamily="34" charset="0"/>
                      </a:endParaRPr>
                    </a:p>
                  </a:txBody>
                  <a:tcPr/>
                </a:tc>
              </a:tr>
              <a:tr h="434255">
                <a:tc>
                  <a:txBody>
                    <a:bodyPr/>
                    <a:lstStyle/>
                    <a:p>
                      <a:endParaRPr lang="en-US"/>
                    </a:p>
                  </a:txBody>
                  <a:tcPr/>
                </a:tc>
                <a:tc>
                  <a:txBody>
                    <a:bodyPr/>
                    <a:lstStyle/>
                    <a:p>
                      <a:endParaRPr lang="en-US"/>
                    </a:p>
                  </a:txBody>
                  <a:tcPr/>
                </a:tc>
                <a:tc>
                  <a:txBody>
                    <a:bodyPr/>
                    <a:lstStyle/>
                    <a:p>
                      <a:pPr algn="r" rtl="1"/>
                      <a:r>
                        <a:rPr lang="ar-LB" dirty="0" smtClean="0">
                          <a:latin typeface="Arial" pitchFamily="34" charset="0"/>
                          <a:cs typeface="Arial" pitchFamily="34" charset="0"/>
                        </a:rPr>
                        <a:t>صورة</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الثلاثاء </a:t>
                      </a:r>
                      <a:endParaRPr lang="en-US" dirty="0">
                        <a:latin typeface="Arial" pitchFamily="34" charset="0"/>
                        <a:cs typeface="Arial" pitchFamily="34" charset="0"/>
                      </a:endParaRPr>
                    </a:p>
                  </a:txBody>
                  <a:tcPr/>
                </a:tc>
              </a:tr>
              <a:tr h="434255">
                <a:tc>
                  <a:txBody>
                    <a:bodyPr/>
                    <a:lstStyle/>
                    <a:p>
                      <a:endParaRPr lang="en-US"/>
                    </a:p>
                  </a:txBody>
                  <a:tcPr/>
                </a:tc>
                <a:tc>
                  <a:txBody>
                    <a:bodyPr/>
                    <a:lstStyle/>
                    <a:p>
                      <a:endParaRPr lang="en-US"/>
                    </a:p>
                  </a:txBody>
                  <a:tcPr/>
                </a:tc>
                <a:tc>
                  <a:txBody>
                    <a:bodyPr/>
                    <a:lstStyle/>
                    <a:p>
                      <a:pPr algn="r" rtl="1"/>
                      <a:r>
                        <a:rPr lang="ar-LB" dirty="0" smtClean="0">
                          <a:latin typeface="Arial" pitchFamily="34" charset="0"/>
                          <a:cs typeface="Arial" pitchFamily="34" charset="0"/>
                        </a:rPr>
                        <a:t>فيديو</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الأربعاء </a:t>
                      </a:r>
                      <a:endParaRPr lang="en-US" dirty="0">
                        <a:latin typeface="Arial" pitchFamily="34" charset="0"/>
                        <a:cs typeface="Arial" pitchFamily="34" charset="0"/>
                      </a:endParaRPr>
                    </a:p>
                  </a:txBody>
                  <a:tcPr/>
                </a:tc>
              </a:tr>
              <a:tr h="434255">
                <a:tc>
                  <a:txBody>
                    <a:bodyPr/>
                    <a:lstStyle/>
                    <a:p>
                      <a:endParaRPr lang="en-US"/>
                    </a:p>
                  </a:txBody>
                  <a:tcPr/>
                </a:tc>
                <a:tc>
                  <a:txBody>
                    <a:bodyPr/>
                    <a:lstStyle/>
                    <a:p>
                      <a:endParaRPr lang="en-US"/>
                    </a:p>
                  </a:txBody>
                  <a:tcPr/>
                </a:tc>
                <a:tc>
                  <a:txBody>
                    <a:bodyPr/>
                    <a:lstStyle/>
                    <a:p>
                      <a:pPr algn="r" rtl="1"/>
                      <a:r>
                        <a:rPr lang="ar-LB" dirty="0" smtClean="0">
                          <a:latin typeface="Arial" pitchFamily="34" charset="0"/>
                          <a:cs typeface="Arial" pitchFamily="34" charset="0"/>
                        </a:rPr>
                        <a:t>رابط</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الخميس </a:t>
                      </a:r>
                      <a:endParaRPr lang="en-US" dirty="0">
                        <a:latin typeface="Arial" pitchFamily="34" charset="0"/>
                        <a:cs typeface="Arial" pitchFamily="34" charset="0"/>
                      </a:endParaRPr>
                    </a:p>
                  </a:txBody>
                  <a:tcPr/>
                </a:tc>
              </a:tr>
              <a:tr h="434255">
                <a:tc>
                  <a:txBody>
                    <a:bodyPr/>
                    <a:lstStyle/>
                    <a:p>
                      <a:endParaRPr lang="en-US" dirty="0"/>
                    </a:p>
                  </a:txBody>
                  <a:tcPr/>
                </a:tc>
                <a:tc>
                  <a:txBody>
                    <a:bodyPr/>
                    <a:lstStyle/>
                    <a:p>
                      <a:endParaRPr lang="en-US" dirty="0"/>
                    </a:p>
                  </a:txBody>
                  <a:tcPr/>
                </a:tc>
                <a:tc>
                  <a:txBody>
                    <a:bodyPr/>
                    <a:lstStyle/>
                    <a:p>
                      <a:pPr algn="r" rtl="1"/>
                      <a:r>
                        <a:rPr lang="ar-LB" dirty="0" smtClean="0">
                          <a:latin typeface="Arial" pitchFamily="34" charset="0"/>
                          <a:cs typeface="Arial" pitchFamily="34" charset="0"/>
                        </a:rPr>
                        <a:t>سؤال</a:t>
                      </a:r>
                      <a:endParaRPr lang="en-US" dirty="0">
                        <a:latin typeface="Arial" pitchFamily="34" charset="0"/>
                        <a:cs typeface="Arial" pitchFamily="34" charset="0"/>
                      </a:endParaRPr>
                    </a:p>
                  </a:txBody>
                  <a:tcPr/>
                </a:tc>
                <a:tc>
                  <a:txBody>
                    <a:bodyPr/>
                    <a:lstStyle/>
                    <a:p>
                      <a:pPr algn="r" rtl="1"/>
                      <a:r>
                        <a:rPr lang="ar-LB" dirty="0" smtClean="0">
                          <a:latin typeface="Arial" pitchFamily="34" charset="0"/>
                          <a:cs typeface="Arial" pitchFamily="34" charset="0"/>
                        </a:rPr>
                        <a:t>الجمعة </a:t>
                      </a:r>
                      <a:endParaRPr lang="en-US" dirty="0">
                        <a:latin typeface="Arial" pitchFamily="34" charset="0"/>
                        <a:cs typeface="Arial" pitchFamily="34" charset="0"/>
                      </a:endParaRPr>
                    </a:p>
                  </a:txBody>
                  <a:tcPr/>
                </a:tc>
              </a:tr>
            </a:tbl>
          </a:graphicData>
        </a:graphic>
      </p:graphicFrame>
      <p:sp>
        <p:nvSpPr>
          <p:cNvPr id="3" name="TextBox 2"/>
          <p:cNvSpPr txBox="1"/>
          <p:nvPr/>
        </p:nvSpPr>
        <p:spPr>
          <a:xfrm>
            <a:off x="457200" y="257175"/>
            <a:ext cx="7391400" cy="461665"/>
          </a:xfrm>
          <a:prstGeom prst="rect">
            <a:avLst/>
          </a:prstGeom>
          <a:noFill/>
        </p:spPr>
        <p:txBody>
          <a:bodyPr wrap="square" rtlCol="0">
            <a:spAutoFit/>
          </a:bodyPr>
          <a:lstStyle/>
          <a:p>
            <a:pPr algn="ctr" rtl="1"/>
            <a:r>
              <a:rPr lang="ar-LB" sz="2400" b="1" dirty="0" smtClean="0">
                <a:latin typeface="Arial" pitchFamily="34" charset="0"/>
                <a:cs typeface="Arial" pitchFamily="34" charset="0"/>
              </a:rPr>
              <a:t>تقويم </a:t>
            </a:r>
            <a:r>
              <a:rPr lang="ar-LB" sz="2400" b="1" dirty="0">
                <a:latin typeface="Arial" pitchFamily="34" charset="0"/>
                <a:cs typeface="Arial" pitchFamily="34" charset="0"/>
              </a:rPr>
              <a:t>مصغر لتحرير محتوى الفايسبوك </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1295400"/>
            <a:ext cx="2580867" cy="51542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971" y="2715361"/>
            <a:ext cx="1942857" cy="2314286"/>
          </a:xfrm>
          <a:prstGeom prst="rect">
            <a:avLst/>
          </a:prstGeom>
        </p:spPr>
      </p:pic>
      <p:sp>
        <p:nvSpPr>
          <p:cNvPr id="13" name="Left Arrow 12"/>
          <p:cNvSpPr/>
          <p:nvPr/>
        </p:nvSpPr>
        <p:spPr>
          <a:xfrm>
            <a:off x="2552700" y="4337577"/>
            <a:ext cx="1633334" cy="297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 y="3048"/>
            <a:ext cx="9144000" cy="1754326"/>
          </a:xfrm>
          <a:prstGeom prst="rect">
            <a:avLst/>
          </a:prstGeom>
          <a:solidFill>
            <a:srgbClr val="ABDCD4"/>
          </a:solidFill>
        </p:spPr>
        <p:txBody>
          <a:bodyPr wrap="square" rtlCol="0">
            <a:spAutoFit/>
          </a:bodyPr>
          <a:lstStyle/>
          <a:p>
            <a:pPr algn="ctr" rtl="1"/>
            <a:endParaRPr lang="en-US" sz="3600" b="1" dirty="0" smtClean="0">
              <a:latin typeface="Arial" pitchFamily="34" charset="0"/>
              <a:cs typeface="Arial" pitchFamily="34" charset="0"/>
            </a:endParaRPr>
          </a:p>
          <a:p>
            <a:pPr algn="ctr" rtl="1"/>
            <a:r>
              <a:rPr lang="ar-LB" sz="3600" b="1" dirty="0">
                <a:latin typeface="Arial" pitchFamily="34" charset="0"/>
                <a:cs typeface="Arial" pitchFamily="34" charset="0"/>
              </a:rPr>
              <a:t>استخدم أداة </a:t>
            </a:r>
            <a:r>
              <a:rPr lang="ar-LB" sz="3600" b="1" dirty="0" smtClean="0">
                <a:latin typeface="Arial" pitchFamily="34" charset="0"/>
                <a:cs typeface="Arial" pitchFamily="34" charset="0"/>
              </a:rPr>
              <a:t>الرؤى </a:t>
            </a:r>
            <a:r>
              <a:rPr lang="en-US" sz="3600" b="1" dirty="0" smtClean="0">
                <a:latin typeface="Arial" pitchFamily="34" charset="0"/>
                <a:cs typeface="Arial" pitchFamily="34" charset="0"/>
              </a:rPr>
              <a:t> “Insights </a:t>
            </a:r>
            <a:r>
              <a:rPr lang="en-US" sz="3600" b="1" dirty="0">
                <a:latin typeface="Arial" pitchFamily="34" charset="0"/>
                <a:cs typeface="Arial" pitchFamily="34" charset="0"/>
              </a:rPr>
              <a:t>Tool” </a:t>
            </a:r>
            <a:r>
              <a:rPr lang="ar-LB" sz="3600" b="1" dirty="0">
                <a:latin typeface="Arial" pitchFamily="34" charset="0"/>
                <a:cs typeface="Arial" pitchFamily="34" charset="0"/>
              </a:rPr>
              <a:t>الخاصة </a:t>
            </a:r>
            <a:r>
              <a:rPr lang="ar-LB" sz="3600" b="1" dirty="0" smtClean="0">
                <a:latin typeface="Arial" pitchFamily="34" charset="0"/>
                <a:cs typeface="Arial" pitchFamily="34" charset="0"/>
              </a:rPr>
              <a:t>بالفايسبوك</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4114151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
            <a:ext cx="8421988" cy="6781800"/>
          </a:xfrm>
          <a:prstGeom prst="rect">
            <a:avLst/>
          </a:prstGeom>
        </p:spPr>
      </p:pic>
      <p:sp>
        <p:nvSpPr>
          <p:cNvPr id="5" name="TextBox 4"/>
          <p:cNvSpPr txBox="1"/>
          <p:nvPr/>
        </p:nvSpPr>
        <p:spPr>
          <a:xfrm>
            <a:off x="3200400" y="1288480"/>
            <a:ext cx="5791200" cy="1200329"/>
          </a:xfrm>
          <a:prstGeom prst="rect">
            <a:avLst/>
          </a:prstGeom>
          <a:solidFill>
            <a:schemeClr val="bg2"/>
          </a:solidFill>
          <a:ln w="34925">
            <a:solidFill>
              <a:schemeClr val="tx1"/>
            </a:solidFill>
          </a:ln>
        </p:spPr>
        <p:txBody>
          <a:bodyPr wrap="square" rtlCol="0">
            <a:spAutoFit/>
          </a:bodyPr>
          <a:lstStyle/>
          <a:p>
            <a:pPr algn="r" rtl="1"/>
            <a:r>
              <a:rPr lang="ar-LB" b="1" dirty="0">
                <a:solidFill>
                  <a:srgbClr val="0070C0"/>
                </a:solidFill>
                <a:latin typeface="Arial" pitchFamily="34" charset="0"/>
                <a:cs typeface="Arial" pitchFamily="34" charset="0"/>
              </a:rPr>
              <a:t>أزرق = الانتشار </a:t>
            </a:r>
            <a:endParaRPr lang="en-US" b="1" dirty="0">
              <a:solidFill>
                <a:srgbClr val="0070C0"/>
              </a:solidFill>
              <a:latin typeface="Arial" pitchFamily="34" charset="0"/>
              <a:cs typeface="Arial" pitchFamily="34" charset="0"/>
            </a:endParaRPr>
          </a:p>
          <a:p>
            <a:pPr algn="r" rtl="1"/>
            <a:r>
              <a:rPr lang="ar-LB" b="1" dirty="0">
                <a:solidFill>
                  <a:schemeClr val="accent3">
                    <a:lumMod val="75000"/>
                  </a:schemeClr>
                </a:solidFill>
                <a:latin typeface="Arial" pitchFamily="34" charset="0"/>
                <a:cs typeface="Arial" pitchFamily="34" charset="0"/>
              </a:rPr>
              <a:t>أخضر = المشاركة – الأمور التي يتحدث عنها الناس </a:t>
            </a:r>
            <a:endParaRPr lang="en-US" b="1" dirty="0">
              <a:solidFill>
                <a:schemeClr val="accent3">
                  <a:lumMod val="75000"/>
                </a:schemeClr>
              </a:solidFill>
              <a:latin typeface="Arial" pitchFamily="34" charset="0"/>
              <a:cs typeface="Arial" pitchFamily="34" charset="0"/>
            </a:endParaRPr>
          </a:p>
          <a:p>
            <a:pPr algn="r" rtl="1"/>
            <a:r>
              <a:rPr lang="ar-LB" b="1" dirty="0">
                <a:solidFill>
                  <a:srgbClr val="7030A0"/>
                </a:solidFill>
                <a:latin typeface="Arial" pitchFamily="34" charset="0"/>
                <a:cs typeface="Arial" pitchFamily="34" charset="0"/>
              </a:rPr>
              <a:t>الأرجواني = المحتوى</a:t>
            </a:r>
            <a:endParaRPr lang="en-US" b="1" dirty="0">
              <a:solidFill>
                <a:srgbClr val="7030A0"/>
              </a:solidFill>
              <a:latin typeface="Arial" pitchFamily="34" charset="0"/>
              <a:cs typeface="Arial" pitchFamily="34" charset="0"/>
            </a:endParaRPr>
          </a:p>
          <a:p>
            <a:pPr algn="r" rtl="1"/>
            <a:r>
              <a:rPr lang="ar-LB" b="1" dirty="0">
                <a:latin typeface="Arial" pitchFamily="34" charset="0"/>
                <a:cs typeface="Arial" pitchFamily="34" charset="0"/>
              </a:rPr>
              <a:t>حجم الدائرة = التواتر</a:t>
            </a:r>
            <a:endParaRPr lang="en-US" b="1" dirty="0">
              <a:latin typeface="Arial" pitchFamily="34" charset="0"/>
              <a:cs typeface="Arial" pitchFamily="34" charset="0"/>
            </a:endParaRPr>
          </a:p>
        </p:txBody>
      </p:sp>
      <p:sp>
        <p:nvSpPr>
          <p:cNvPr id="6" name="TextBox 5"/>
          <p:cNvSpPr txBox="1"/>
          <p:nvPr/>
        </p:nvSpPr>
        <p:spPr>
          <a:xfrm>
            <a:off x="533400" y="4953000"/>
            <a:ext cx="8269588" cy="1077218"/>
          </a:xfrm>
          <a:prstGeom prst="rect">
            <a:avLst/>
          </a:prstGeom>
          <a:solidFill>
            <a:schemeClr val="bg2">
              <a:lumMod val="90000"/>
            </a:schemeClr>
          </a:solidFill>
          <a:ln w="28575">
            <a:solidFill>
              <a:schemeClr val="tx1"/>
            </a:solidFill>
          </a:ln>
        </p:spPr>
        <p:txBody>
          <a:bodyPr wrap="square" rtlCol="0">
            <a:spAutoFit/>
          </a:bodyPr>
          <a:lstStyle/>
          <a:p>
            <a:pPr algn="r" rtl="1"/>
            <a:r>
              <a:rPr lang="ar-LB" sz="3200" dirty="0">
                <a:latin typeface="Arial" pitchFamily="34" charset="0"/>
                <a:cs typeface="Arial" pitchFamily="34" charset="0"/>
              </a:rPr>
              <a:t>أين هي الجبال والوديان؟ </a:t>
            </a:r>
          </a:p>
          <a:p>
            <a:pPr algn="r" rtl="1"/>
            <a:r>
              <a:rPr lang="ar-LB" sz="3200" dirty="0">
                <a:latin typeface="Arial" pitchFamily="34" charset="0"/>
                <a:cs typeface="Arial" pitchFamily="34" charset="0"/>
              </a:rPr>
              <a:t>كيف تكوّنت؟</a:t>
            </a:r>
          </a:p>
        </p:txBody>
      </p:sp>
    </p:spTree>
    <p:extLst>
      <p:ext uri="{BB962C8B-B14F-4D97-AF65-F5344CB8AC3E}">
        <p14:creationId xmlns:p14="http://schemas.microsoft.com/office/powerpoint/2010/main" val="2061394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0"/>
            <a:ext cx="6678228" cy="6858000"/>
          </a:xfrm>
          <a:prstGeom prst="rect">
            <a:avLst/>
          </a:prstGeom>
        </p:spPr>
      </p:pic>
      <p:sp>
        <p:nvSpPr>
          <p:cNvPr id="4" name="Right Arrow 3"/>
          <p:cNvSpPr/>
          <p:nvPr/>
        </p:nvSpPr>
        <p:spPr>
          <a:xfrm>
            <a:off x="4648200" y="1905000"/>
            <a:ext cx="1676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304800"/>
            <a:ext cx="5791200" cy="1323439"/>
          </a:xfrm>
          <a:prstGeom prst="rect">
            <a:avLst/>
          </a:prstGeom>
          <a:solidFill>
            <a:schemeClr val="bg2"/>
          </a:solidFill>
          <a:ln w="34925">
            <a:solidFill>
              <a:schemeClr val="tx1"/>
            </a:solidFill>
          </a:ln>
        </p:spPr>
        <p:txBody>
          <a:bodyPr wrap="square" rtlCol="0">
            <a:spAutoFit/>
          </a:bodyPr>
          <a:lstStyle/>
          <a:p>
            <a:pPr algn="r" rtl="1"/>
            <a:r>
              <a:rPr lang="ar-LB" sz="2000" b="1" dirty="0" smtClean="0">
                <a:solidFill>
                  <a:srgbClr val="0070C0"/>
                </a:solidFill>
                <a:latin typeface="Arial" pitchFamily="34" charset="0"/>
                <a:cs typeface="Arial" pitchFamily="34" charset="0"/>
              </a:rPr>
              <a:t>أزرق </a:t>
            </a:r>
            <a:r>
              <a:rPr lang="ar-LB" sz="2000" b="1" dirty="0">
                <a:solidFill>
                  <a:srgbClr val="0070C0"/>
                </a:solidFill>
                <a:latin typeface="Arial" pitchFamily="34" charset="0"/>
                <a:cs typeface="Arial" pitchFamily="34" charset="0"/>
              </a:rPr>
              <a:t>= الانتشار </a:t>
            </a:r>
            <a:endParaRPr lang="en-US" sz="2000" b="1" dirty="0" smtClean="0">
              <a:solidFill>
                <a:srgbClr val="0070C0"/>
              </a:solidFill>
              <a:latin typeface="Arial" pitchFamily="34" charset="0"/>
              <a:cs typeface="Arial" pitchFamily="34" charset="0"/>
            </a:endParaRPr>
          </a:p>
          <a:p>
            <a:pPr algn="r" rtl="1"/>
            <a:r>
              <a:rPr lang="ar-LB" sz="2000" b="1" dirty="0" smtClean="0">
                <a:solidFill>
                  <a:schemeClr val="accent3">
                    <a:lumMod val="75000"/>
                  </a:schemeClr>
                </a:solidFill>
                <a:latin typeface="Arial" pitchFamily="34" charset="0"/>
                <a:cs typeface="Arial" pitchFamily="34" charset="0"/>
              </a:rPr>
              <a:t>أخضر </a:t>
            </a:r>
            <a:r>
              <a:rPr lang="ar-LB" sz="2000" b="1" dirty="0">
                <a:solidFill>
                  <a:schemeClr val="accent3">
                    <a:lumMod val="75000"/>
                  </a:schemeClr>
                </a:solidFill>
                <a:latin typeface="Arial" pitchFamily="34" charset="0"/>
                <a:cs typeface="Arial" pitchFamily="34" charset="0"/>
              </a:rPr>
              <a:t>= المشاركة – الأمور التي يتحدث عنها الناس </a:t>
            </a:r>
            <a:endParaRPr lang="en-US" sz="2000" b="1" dirty="0" smtClean="0">
              <a:solidFill>
                <a:schemeClr val="accent3">
                  <a:lumMod val="75000"/>
                </a:schemeClr>
              </a:solidFill>
              <a:latin typeface="Arial" pitchFamily="34" charset="0"/>
              <a:cs typeface="Arial" pitchFamily="34" charset="0"/>
            </a:endParaRPr>
          </a:p>
          <a:p>
            <a:pPr algn="r" rtl="1"/>
            <a:r>
              <a:rPr lang="ar-LB" sz="2000" b="1" dirty="0" smtClean="0">
                <a:solidFill>
                  <a:srgbClr val="7030A0"/>
                </a:solidFill>
                <a:latin typeface="Arial" pitchFamily="34" charset="0"/>
                <a:cs typeface="Arial" pitchFamily="34" charset="0"/>
              </a:rPr>
              <a:t>الأرجواني </a:t>
            </a:r>
            <a:r>
              <a:rPr lang="ar-LB" sz="2000" b="1" dirty="0">
                <a:solidFill>
                  <a:srgbClr val="7030A0"/>
                </a:solidFill>
                <a:latin typeface="Arial" pitchFamily="34" charset="0"/>
                <a:cs typeface="Arial" pitchFamily="34" charset="0"/>
              </a:rPr>
              <a:t>= المحتوى</a:t>
            </a:r>
            <a:endParaRPr lang="en-US" sz="2000" b="1" dirty="0" smtClean="0">
              <a:solidFill>
                <a:srgbClr val="7030A0"/>
              </a:solidFill>
              <a:latin typeface="Arial" pitchFamily="34" charset="0"/>
              <a:cs typeface="Arial" pitchFamily="34" charset="0"/>
            </a:endParaRPr>
          </a:p>
          <a:p>
            <a:pPr algn="r" rtl="1"/>
            <a:r>
              <a:rPr lang="ar-LB" sz="2000" b="1" dirty="0" smtClean="0">
                <a:latin typeface="Arial" pitchFamily="34" charset="0"/>
                <a:cs typeface="Arial" pitchFamily="34" charset="0"/>
              </a:rPr>
              <a:t>حجم </a:t>
            </a:r>
            <a:r>
              <a:rPr lang="ar-LB" sz="2000" b="1" dirty="0">
                <a:latin typeface="Arial" pitchFamily="34" charset="0"/>
                <a:cs typeface="Arial" pitchFamily="34" charset="0"/>
              </a:rPr>
              <a:t>الدائرة = التواتر</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644030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100"/>
            <a:ext cx="8915400" cy="69086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4" y="5972105"/>
            <a:ext cx="7438096" cy="361905"/>
          </a:xfrm>
          <a:prstGeom prst="rect">
            <a:avLst/>
          </a:prstGeom>
        </p:spPr>
      </p:pic>
      <p:sp>
        <p:nvSpPr>
          <p:cNvPr id="6" name="Right Arrow 5"/>
          <p:cNvSpPr/>
          <p:nvPr/>
        </p:nvSpPr>
        <p:spPr>
          <a:xfrm rot="160963">
            <a:off x="5688820" y="590367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05600" y="3657600"/>
            <a:ext cx="1828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29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7924800" cy="954107"/>
          </a:xfrm>
          <a:prstGeom prst="rect">
            <a:avLst/>
          </a:prstGeom>
          <a:noFill/>
        </p:spPr>
        <p:txBody>
          <a:bodyPr wrap="square" rtlCol="0">
            <a:sp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5" name="TextBox 4"/>
          <p:cNvSpPr txBox="1"/>
          <p:nvPr/>
        </p:nvSpPr>
        <p:spPr>
          <a:xfrm>
            <a:off x="828675" y="1752600"/>
            <a:ext cx="7467600" cy="2339102"/>
          </a:xfrm>
          <a:prstGeom prst="rect">
            <a:avLst/>
          </a:prstGeom>
          <a:noFill/>
        </p:spPr>
        <p:txBody>
          <a:bodyPr wrap="square" rtlCol="0">
            <a:spAutoFit/>
          </a:bodyPr>
          <a:lstStyle/>
          <a:p>
            <a:pPr lvl="0" algn="ctr"/>
            <a:endParaRPr lang="en-US" sz="3200" dirty="0" smtClean="0">
              <a:latin typeface="Arial" pitchFamily="34" charset="0"/>
              <a:cs typeface="Arial" pitchFamily="34" charset="0"/>
            </a:endParaRPr>
          </a:p>
          <a:p>
            <a:pPr lvl="0" algn="ctr"/>
            <a:endParaRPr lang="en-US" sz="3200" dirty="0" smtClean="0">
              <a:latin typeface="Arial" pitchFamily="34" charset="0"/>
              <a:cs typeface="Arial" pitchFamily="34" charset="0"/>
            </a:endParaRPr>
          </a:p>
          <a:p>
            <a:pPr lvl="0" algn="ctr" rtl="1"/>
            <a:r>
              <a:rPr lang="ar-LB" sz="3200" dirty="0" smtClean="0">
                <a:latin typeface="Arial" pitchFamily="34" charset="0"/>
                <a:cs typeface="Arial" pitchFamily="34" charset="0"/>
              </a:rPr>
              <a:t>فهم </a:t>
            </a:r>
            <a:r>
              <a:rPr lang="ar-LB" sz="3200" dirty="0">
                <a:latin typeface="Arial" pitchFamily="34" charset="0"/>
                <a:cs typeface="Arial" pitchFamily="34" charset="0"/>
              </a:rPr>
              <a:t>كيفية تنظيم، وإنشاء، وقياس إستراتيجية محتوى مصغر للفايسبوك</a:t>
            </a:r>
            <a:endParaRPr lang="en-US" sz="3200" dirty="0" smtClean="0">
              <a:latin typeface="Arial" pitchFamily="34" charset="0"/>
              <a:cs typeface="Arial" pitchFamily="34" charset="0"/>
            </a:endParaRPr>
          </a:p>
          <a:p>
            <a:endParaRPr lang="en-US" dirty="0"/>
          </a:p>
        </p:txBody>
      </p:sp>
      <p:sp>
        <p:nvSpPr>
          <p:cNvPr id="6" name="TextBox 5"/>
          <p:cNvSpPr txBox="1"/>
          <p:nvPr/>
        </p:nvSpPr>
        <p:spPr>
          <a:xfrm>
            <a:off x="0" y="0"/>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ar-LB" sz="3600" b="1" dirty="0">
                <a:latin typeface="Arial" pitchFamily="34" charset="0"/>
                <a:cs typeface="Arial" pitchFamily="34" charset="0"/>
              </a:rPr>
              <a:t>الفايسبوك: أهداف </a:t>
            </a:r>
            <a:r>
              <a:rPr lang="ar-LB" sz="3600" b="1" dirty="0" smtClean="0">
                <a:latin typeface="Arial" pitchFamily="34" charset="0"/>
                <a:cs typeface="Arial" pitchFamily="34" charset="0"/>
              </a:rPr>
              <a:t>التعلم</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050"/>
            <a:ext cx="6957971" cy="6858000"/>
          </a:xfrm>
          <a:prstGeom prst="rect">
            <a:avLst/>
          </a:prstGeom>
        </p:spPr>
      </p:pic>
      <p:sp>
        <p:nvSpPr>
          <p:cNvPr id="4" name="TextBox 3"/>
          <p:cNvSpPr txBox="1"/>
          <p:nvPr/>
        </p:nvSpPr>
        <p:spPr>
          <a:xfrm>
            <a:off x="3859985" y="5562600"/>
            <a:ext cx="4445815" cy="954107"/>
          </a:xfrm>
          <a:prstGeom prst="rect">
            <a:avLst/>
          </a:prstGeom>
          <a:noFill/>
        </p:spPr>
        <p:txBody>
          <a:bodyPr wrap="square" rtlCol="0">
            <a:spAutoFit/>
          </a:bodyPr>
          <a:lstStyle/>
          <a:p>
            <a:pPr algn="r" rtl="1"/>
            <a:r>
              <a:rPr lang="ar-LB" sz="2800" dirty="0" smtClean="0">
                <a:latin typeface="Arial" pitchFamily="34" charset="0"/>
                <a:cs typeface="Arial" pitchFamily="34" charset="0"/>
              </a:rPr>
              <a:t>الحصول </a:t>
            </a:r>
            <a:r>
              <a:rPr lang="ar-LB" sz="2800" dirty="0">
                <a:latin typeface="Arial" pitchFamily="34" charset="0"/>
                <a:cs typeface="Arial" pitchFamily="34" charset="0"/>
              </a:rPr>
              <a:t>على المعدل الأعلى من المشاركة في وقت قصير</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55572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57200"/>
            <a:ext cx="5685715" cy="4580953"/>
          </a:xfrm>
          <a:prstGeom prst="rect">
            <a:avLst/>
          </a:prstGeom>
        </p:spPr>
      </p:pic>
      <p:sp>
        <p:nvSpPr>
          <p:cNvPr id="3" name="TextBox 2"/>
          <p:cNvSpPr txBox="1"/>
          <p:nvPr/>
        </p:nvSpPr>
        <p:spPr>
          <a:xfrm>
            <a:off x="685800" y="5257800"/>
            <a:ext cx="7848600" cy="1107996"/>
          </a:xfrm>
          <a:prstGeom prst="rect">
            <a:avLst/>
          </a:prstGeom>
          <a:noFill/>
        </p:spPr>
        <p:txBody>
          <a:bodyPr wrap="square" rtlCol="0">
            <a:spAutoFit/>
          </a:bodyPr>
          <a:lstStyle/>
          <a:p>
            <a:pPr algn="r" rtl="1"/>
            <a:r>
              <a:rPr lang="ar-LB" sz="2400" dirty="0">
                <a:latin typeface="Arial" pitchFamily="34" charset="0"/>
                <a:cs typeface="Arial" pitchFamily="34" charset="0"/>
              </a:rPr>
              <a:t>التعلم:</a:t>
            </a:r>
          </a:p>
          <a:p>
            <a:pPr algn="r" rtl="1"/>
            <a:r>
              <a:rPr lang="ar-LB" sz="2400" dirty="0">
                <a:latin typeface="Arial" pitchFamily="34" charset="0"/>
                <a:cs typeface="Arial" pitchFamily="34" charset="0"/>
              </a:rPr>
              <a:t>نشر مواد ممتعة غريبة مرئية يمكن أن تكون مفيدة في يوم الجمعة</a:t>
            </a:r>
          </a:p>
          <a:p>
            <a:pPr algn="r" rtl="1"/>
            <a:endParaRPr lang="en-US" dirty="0" smtClean="0"/>
          </a:p>
        </p:txBody>
      </p:sp>
    </p:spTree>
    <p:extLst>
      <p:ext uri="{BB962C8B-B14F-4D97-AF65-F5344CB8AC3E}">
        <p14:creationId xmlns:p14="http://schemas.microsoft.com/office/powerpoint/2010/main" val="1387690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399"/>
            <a:ext cx="9067800" cy="6623437"/>
          </a:xfrm>
          <a:prstGeom prst="rect">
            <a:avLst/>
          </a:prstGeom>
        </p:spPr>
      </p:pic>
      <p:sp>
        <p:nvSpPr>
          <p:cNvPr id="3" name="Oval 2"/>
          <p:cNvSpPr/>
          <p:nvPr/>
        </p:nvSpPr>
        <p:spPr>
          <a:xfrm>
            <a:off x="2057400" y="4991100"/>
            <a:ext cx="18288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080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rot="10800000">
            <a:off x="914400" y="4267200"/>
            <a:ext cx="3657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280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518"/>
            <a:ext cx="9144000" cy="5950963"/>
          </a:xfrm>
          <a:prstGeom prst="rect">
            <a:avLst/>
          </a:prstGeom>
        </p:spPr>
      </p:pic>
    </p:spTree>
    <p:extLst>
      <p:ext uri="{BB962C8B-B14F-4D97-AF65-F5344CB8AC3E}">
        <p14:creationId xmlns:p14="http://schemas.microsoft.com/office/powerpoint/2010/main" val="4166103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646331"/>
          </a:xfrm>
          <a:prstGeom prst="rect">
            <a:avLst/>
          </a:prstGeom>
          <a:solidFill>
            <a:srgbClr val="ABDCD4"/>
          </a:solidFill>
        </p:spPr>
        <p:txBody>
          <a:bodyPr wrap="square" rtlCol="0">
            <a:spAutoFit/>
          </a:bodyPr>
          <a:lstStyle/>
          <a:p>
            <a:pPr algn="ctr" rtl="1"/>
            <a:r>
              <a:rPr lang="ar-LB" sz="3600" b="1" dirty="0" smtClean="0">
                <a:latin typeface="Arial" pitchFamily="34" charset="0"/>
                <a:cs typeface="Arial" pitchFamily="34" charset="0"/>
              </a:rPr>
              <a:t>تمرين </a:t>
            </a:r>
            <a:r>
              <a:rPr lang="ar-LB" sz="3600" b="1" dirty="0">
                <a:latin typeface="Arial" pitchFamily="34" charset="0"/>
                <a:cs typeface="Arial" pitchFamily="34" charset="0"/>
              </a:rPr>
              <a:t>لمجموعة صغيرة: خطط لمحتوى الفايسبوك لمدة شهر</a:t>
            </a:r>
            <a:endParaRPr lang="en-US" sz="3600" b="1" dirty="0">
              <a:latin typeface="Arial" pitchFamily="34" charset="0"/>
              <a:cs typeface="Arial" pitchFamily="34" charset="0"/>
            </a:endParaRPr>
          </a:p>
        </p:txBody>
      </p:sp>
      <p:sp>
        <p:nvSpPr>
          <p:cNvPr id="3" name="TextBox 2"/>
          <p:cNvSpPr txBox="1"/>
          <p:nvPr/>
        </p:nvSpPr>
        <p:spPr>
          <a:xfrm>
            <a:off x="76200" y="1219200"/>
            <a:ext cx="9067800" cy="5262979"/>
          </a:xfrm>
          <a:prstGeom prst="rect">
            <a:avLst/>
          </a:prstGeom>
          <a:noFill/>
        </p:spPr>
        <p:txBody>
          <a:bodyPr wrap="square" rtlCol="0">
            <a:spAutoFit/>
          </a:bodyPr>
          <a:lstStyle/>
          <a:p>
            <a:pPr marL="342900" indent="-342900" algn="r" rtl="1">
              <a:buAutoNum type="arabicPeriod"/>
            </a:pPr>
            <a:r>
              <a:rPr lang="ar-LB" sz="2400" dirty="0" smtClean="0">
                <a:latin typeface="Arial" pitchFamily="34" charset="0"/>
                <a:cs typeface="Arial" pitchFamily="34" charset="0"/>
              </a:rPr>
              <a:t>لكل </a:t>
            </a:r>
            <a:r>
              <a:rPr lang="ar-LB" sz="2400" dirty="0">
                <a:latin typeface="Arial" pitchFamily="34" charset="0"/>
                <a:cs typeface="Arial" pitchFamily="34" charset="0"/>
              </a:rPr>
              <a:t>طاولة هناك مجال تركيز مختلف – اذهب واجلس إلى طاولة يتطابق مجال تركيز المنظمات غير الحكومية الخاصة بك مع مجال التركيز الذي عليها.</a:t>
            </a:r>
            <a:endParaRPr lang="en-US" sz="2400" dirty="0" smtClean="0">
              <a:latin typeface="Arial" pitchFamily="34" charset="0"/>
              <a:cs typeface="Arial" pitchFamily="34" charset="0"/>
            </a:endParaRPr>
          </a:p>
          <a:p>
            <a:pPr lvl="2" algn="r" rtl="1"/>
            <a:r>
              <a:rPr lang="ar-LB" sz="2400" dirty="0" smtClean="0">
                <a:latin typeface="Arial" pitchFamily="34" charset="0"/>
                <a:cs typeface="Arial" pitchFamily="34" charset="0"/>
              </a:rPr>
              <a:t>مجالات </a:t>
            </a:r>
            <a:r>
              <a:rPr lang="ar-LB" sz="2400" dirty="0">
                <a:latin typeface="Arial" pitchFamily="34" charset="0"/>
                <a:cs typeface="Arial" pitchFamily="34" charset="0"/>
              </a:rPr>
              <a:t>التركيز:</a:t>
            </a:r>
            <a:endParaRPr lang="en-US" sz="2400" dirty="0" smtClean="0">
              <a:latin typeface="Arial" pitchFamily="34" charset="0"/>
              <a:cs typeface="Arial" pitchFamily="34" charset="0"/>
            </a:endParaRPr>
          </a:p>
          <a:p>
            <a:pPr marL="1714500" lvl="3" indent="-342900" algn="r" rtl="1">
              <a:buFont typeface="Arial" pitchFamily="34" charset="0"/>
              <a:buChar char="•"/>
            </a:pPr>
            <a:r>
              <a:rPr lang="ar-LB" sz="2400" dirty="0" smtClean="0">
                <a:latin typeface="Arial" pitchFamily="34" charset="0"/>
                <a:cs typeface="Arial" pitchFamily="34" charset="0"/>
              </a:rPr>
              <a:t>الشباب</a:t>
            </a:r>
            <a:endParaRPr lang="ar-LB" sz="2400" dirty="0">
              <a:latin typeface="Arial" pitchFamily="34" charset="0"/>
              <a:cs typeface="Arial" pitchFamily="34" charset="0"/>
            </a:endParaRPr>
          </a:p>
          <a:p>
            <a:pPr marL="1714500" lvl="3" indent="-342900" algn="r" rtl="1">
              <a:buFont typeface="Arial" pitchFamily="34" charset="0"/>
              <a:buChar char="•"/>
            </a:pPr>
            <a:r>
              <a:rPr lang="ar-LB" sz="2400" dirty="0" smtClean="0">
                <a:latin typeface="Arial" pitchFamily="34" charset="0"/>
                <a:cs typeface="Arial" pitchFamily="34" charset="0"/>
              </a:rPr>
              <a:t>التعليم</a:t>
            </a:r>
            <a:endParaRPr lang="ar-LB" sz="2400" dirty="0">
              <a:latin typeface="Arial" pitchFamily="34" charset="0"/>
              <a:cs typeface="Arial" pitchFamily="34" charset="0"/>
            </a:endParaRPr>
          </a:p>
          <a:p>
            <a:pPr marL="1714500" lvl="3" indent="-342900" algn="r" rtl="1">
              <a:buFont typeface="Arial" pitchFamily="34" charset="0"/>
              <a:buChar char="•"/>
            </a:pPr>
            <a:r>
              <a:rPr lang="ar-LB" sz="2400" dirty="0" smtClean="0">
                <a:latin typeface="Arial" pitchFamily="34" charset="0"/>
                <a:cs typeface="Arial" pitchFamily="34" charset="0"/>
              </a:rPr>
              <a:t>قضايا </a:t>
            </a:r>
            <a:r>
              <a:rPr lang="ar-LB" sz="2400" dirty="0">
                <a:latin typeface="Arial" pitchFamily="34" charset="0"/>
                <a:cs typeface="Arial" pitchFamily="34" charset="0"/>
              </a:rPr>
              <a:t>المرأة</a:t>
            </a:r>
          </a:p>
          <a:p>
            <a:pPr marL="1714500" lvl="3" indent="-342900" algn="r" rtl="1">
              <a:buFont typeface="Arial" pitchFamily="34" charset="0"/>
              <a:buChar char="•"/>
            </a:pPr>
            <a:r>
              <a:rPr lang="ar-LB" sz="2400" dirty="0" smtClean="0">
                <a:latin typeface="Arial" pitchFamily="34" charset="0"/>
                <a:cs typeface="Arial" pitchFamily="34" charset="0"/>
              </a:rPr>
              <a:t>المجتمع </a:t>
            </a:r>
            <a:r>
              <a:rPr lang="ar-LB" sz="2400" dirty="0">
                <a:latin typeface="Arial" pitchFamily="34" charset="0"/>
                <a:cs typeface="Arial" pitchFamily="34" charset="0"/>
              </a:rPr>
              <a:t>المدني</a:t>
            </a:r>
          </a:p>
          <a:p>
            <a:pPr marL="1714500" lvl="3" indent="-342900" algn="r" rtl="1">
              <a:buFont typeface="Arial" pitchFamily="34" charset="0"/>
              <a:buChar char="•"/>
            </a:pPr>
            <a:r>
              <a:rPr lang="ar-LB" sz="2400" dirty="0" smtClean="0">
                <a:latin typeface="Arial" pitchFamily="34" charset="0"/>
                <a:cs typeface="Arial" pitchFamily="34" charset="0"/>
              </a:rPr>
              <a:t>الحد </a:t>
            </a:r>
            <a:r>
              <a:rPr lang="ar-LB" sz="2400" dirty="0">
                <a:latin typeface="Arial" pitchFamily="34" charset="0"/>
                <a:cs typeface="Arial" pitchFamily="34" charset="0"/>
              </a:rPr>
              <a:t>من الفقر</a:t>
            </a:r>
          </a:p>
          <a:p>
            <a:pPr marL="1714500" lvl="3" indent="-342900" algn="r" rtl="1">
              <a:buFont typeface="Arial" pitchFamily="34" charset="0"/>
              <a:buChar char="•"/>
            </a:pPr>
            <a:r>
              <a:rPr lang="ar-LB" sz="2400" dirty="0" smtClean="0">
                <a:latin typeface="Arial" pitchFamily="34" charset="0"/>
                <a:cs typeface="Arial" pitchFamily="34" charset="0"/>
              </a:rPr>
              <a:t>أمور </a:t>
            </a:r>
            <a:r>
              <a:rPr lang="ar-LB" sz="2400" dirty="0">
                <a:latin typeface="Arial" pitchFamily="34" charset="0"/>
                <a:cs typeface="Arial" pitchFamily="34" charset="0"/>
              </a:rPr>
              <a:t>أخرى</a:t>
            </a:r>
          </a:p>
          <a:p>
            <a:pPr marL="342900" indent="-342900" algn="r" rtl="1">
              <a:buAutoNum type="arabicPeriod"/>
            </a:pPr>
            <a:r>
              <a:rPr lang="ar-LB" sz="2400" dirty="0" smtClean="0">
                <a:latin typeface="Arial" pitchFamily="34" charset="0"/>
                <a:cs typeface="Arial" pitchFamily="34" charset="0"/>
              </a:rPr>
              <a:t>انظر </a:t>
            </a:r>
            <a:r>
              <a:rPr lang="ar-LB" sz="2400" dirty="0">
                <a:latin typeface="Arial" pitchFamily="34" charset="0"/>
                <a:cs typeface="Arial" pitchFamily="34" charset="0"/>
              </a:rPr>
              <a:t>في أجندة التحرير لديك والأفكار الخاصة بمحتوى الفايسبوك الخاص بك</a:t>
            </a:r>
          </a:p>
          <a:p>
            <a:pPr marL="342900" indent="-342900" algn="r" rtl="1">
              <a:buAutoNum type="arabicPeriod"/>
            </a:pPr>
            <a:r>
              <a:rPr lang="ar-LB" sz="2400" dirty="0" smtClean="0">
                <a:latin typeface="Arial" pitchFamily="34" charset="0"/>
                <a:cs typeface="Arial" pitchFamily="34" charset="0"/>
              </a:rPr>
              <a:t>استخدم </a:t>
            </a:r>
            <a:r>
              <a:rPr lang="ar-LB" sz="2400" dirty="0">
                <a:latin typeface="Arial" pitchFamily="34" charset="0"/>
                <a:cs typeface="Arial" pitchFamily="34" charset="0"/>
              </a:rPr>
              <a:t>النصائح لزيادة تحديد محتوى الفايسبوك الخاص بك</a:t>
            </a:r>
          </a:p>
          <a:p>
            <a:pPr marL="342900" indent="-342900" algn="r" rtl="1">
              <a:buAutoNum type="arabicPeriod"/>
            </a:pPr>
            <a:r>
              <a:rPr lang="ar-LB" sz="2400" dirty="0" smtClean="0">
                <a:latin typeface="Arial" pitchFamily="34" charset="0"/>
                <a:cs typeface="Arial" pitchFamily="34" charset="0"/>
              </a:rPr>
              <a:t>رصيد </a:t>
            </a:r>
            <a:r>
              <a:rPr lang="ar-LB" sz="2400" dirty="0">
                <a:latin typeface="Arial" pitchFamily="34" charset="0"/>
                <a:cs typeface="Arial" pitchFamily="34" charset="0"/>
              </a:rPr>
              <a:t>إضافي: إذا كان لديك جهاز كمبيوتر محمول ويمكنك أن تدخل إلى صفحتك على الفايسبوك، القي نظرة على مقاييس أداة الرؤية الخاصة بك واكتشف ما إذا كان يمكن ملاحظة أي أنماط حول المحتوى الذي يعجب جمهورك.</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rtl="1"/>
            <a:r>
              <a:rPr lang="ar-LB" sz="3600" b="1" dirty="0" smtClean="0">
                <a:latin typeface="Arial" pitchFamily="34" charset="0"/>
                <a:cs typeface="Arial" pitchFamily="34" charset="0"/>
              </a:rPr>
              <a:t>التأمل</a:t>
            </a:r>
            <a:r>
              <a:rPr lang="ar-LB" sz="3600" b="1" dirty="0">
                <a:latin typeface="Arial" pitchFamily="34" charset="0"/>
                <a:cs typeface="Arial" pitchFamily="34" charset="0"/>
              </a:rPr>
              <a:t>: فكر واكتب</a:t>
            </a:r>
            <a:r>
              <a:rPr lang="en-US" sz="3600" b="1" dirty="0" smtClean="0">
                <a:latin typeface="Arial" pitchFamily="34" charset="0"/>
                <a:cs typeface="Arial" pitchFamily="34" charset="0"/>
              </a:rPr>
              <a:t> </a:t>
            </a:r>
            <a:endParaRPr lang="en-US" sz="3600" b="1" dirty="0">
              <a:latin typeface="Arial" pitchFamily="34" charset="0"/>
              <a:cs typeface="Arial" pitchFamily="34" charset="0"/>
            </a:endParaRPr>
          </a:p>
        </p:txBody>
      </p:sp>
      <p:sp>
        <p:nvSpPr>
          <p:cNvPr id="3" name="TextBox 2"/>
          <p:cNvSpPr txBox="1"/>
          <p:nvPr/>
        </p:nvSpPr>
        <p:spPr>
          <a:xfrm>
            <a:off x="838200" y="1676400"/>
            <a:ext cx="7924800" cy="4031873"/>
          </a:xfrm>
          <a:prstGeom prst="rect">
            <a:avLst/>
          </a:prstGeom>
          <a:noFill/>
        </p:spPr>
        <p:txBody>
          <a:bodyPr wrap="square" rtlCol="0">
            <a:spAutoFit/>
          </a:bodyPr>
          <a:lstStyle/>
          <a:p>
            <a:pPr marL="342900" indent="-342900" algn="r" rtl="1">
              <a:buFont typeface="Arial" pitchFamily="34" charset="0"/>
              <a:buChar char="•"/>
            </a:pPr>
            <a:r>
              <a:rPr lang="ar-LB" sz="3200" dirty="0" smtClean="0">
                <a:latin typeface="Arial" pitchFamily="34" charset="0"/>
                <a:cs typeface="Arial" pitchFamily="34" charset="0"/>
              </a:rPr>
              <a:t>ما </a:t>
            </a:r>
            <a:r>
              <a:rPr lang="ar-LB" sz="3200" dirty="0">
                <a:latin typeface="Arial" pitchFamily="34" charset="0"/>
                <a:cs typeface="Arial" pitchFamily="34" charset="0"/>
              </a:rPr>
              <a:t>هي بعض الأفكار التي لديك حول محتوى الفايسبوك</a:t>
            </a:r>
            <a:r>
              <a:rPr lang="ar-LB" sz="3200" dirty="0" smtClean="0">
                <a:latin typeface="Arial" pitchFamily="34" charset="0"/>
                <a:cs typeface="Arial" pitchFamily="34" charset="0"/>
              </a:rPr>
              <a:t>؟</a:t>
            </a:r>
            <a:endParaRPr lang="en-US" sz="3200" dirty="0">
              <a:latin typeface="Arial" pitchFamily="34" charset="0"/>
              <a:cs typeface="Arial" pitchFamily="34" charset="0"/>
            </a:endParaRPr>
          </a:p>
          <a:p>
            <a:pPr marL="342900" indent="-342900" algn="r" rtl="1">
              <a:buFont typeface="Arial" pitchFamily="34" charset="0"/>
              <a:buChar char="•"/>
            </a:pPr>
            <a:endParaRPr lang="ar-LB" sz="3200" dirty="0">
              <a:latin typeface="Arial" pitchFamily="34" charset="0"/>
              <a:cs typeface="Arial" pitchFamily="34" charset="0"/>
            </a:endParaRPr>
          </a:p>
          <a:p>
            <a:pPr marL="342900" indent="-342900" algn="r" rtl="1">
              <a:buFont typeface="Arial" pitchFamily="34" charset="0"/>
              <a:buChar char="•"/>
            </a:pPr>
            <a:r>
              <a:rPr lang="ar-LB" sz="3200" dirty="0" smtClean="0">
                <a:latin typeface="Arial" pitchFamily="34" charset="0"/>
                <a:cs typeface="Arial" pitchFamily="34" charset="0"/>
              </a:rPr>
              <a:t>إذا </a:t>
            </a:r>
            <a:r>
              <a:rPr lang="ar-LB" sz="3200" dirty="0">
                <a:latin typeface="Arial" pitchFamily="34" charset="0"/>
                <a:cs typeface="Arial" pitchFamily="34" charset="0"/>
              </a:rPr>
              <a:t>كنت قادرا على التحقق من البيانات في صفحتك على الفايسبوك، اكتشف ما هو المحتوى الذي أعجب جمهورك ؟ هل فاجأك ذلك</a:t>
            </a:r>
            <a:r>
              <a:rPr lang="ar-LB" sz="3200" dirty="0" smtClean="0">
                <a:latin typeface="Arial" pitchFamily="34" charset="0"/>
                <a:cs typeface="Arial" pitchFamily="34" charset="0"/>
              </a:rPr>
              <a:t>؟</a:t>
            </a:r>
            <a:endParaRPr lang="en-US" sz="3200" dirty="0" smtClean="0">
              <a:latin typeface="Arial" pitchFamily="34" charset="0"/>
              <a:cs typeface="Arial" pitchFamily="34" charset="0"/>
            </a:endParaRPr>
          </a:p>
          <a:p>
            <a:pPr marL="342900" indent="-342900" algn="r" rtl="1">
              <a:buFont typeface="Arial" pitchFamily="34" charset="0"/>
              <a:buChar char="•"/>
            </a:pPr>
            <a:endParaRPr lang="ar-LB" sz="3200" dirty="0">
              <a:latin typeface="Arial" pitchFamily="34" charset="0"/>
              <a:cs typeface="Arial" pitchFamily="34" charset="0"/>
            </a:endParaRPr>
          </a:p>
          <a:p>
            <a:pPr marL="342900" indent="-342900" algn="r" rtl="1">
              <a:buFont typeface="Arial" pitchFamily="34" charset="0"/>
              <a:buChar char="•"/>
            </a:pPr>
            <a:r>
              <a:rPr lang="ar-LB" sz="3200" dirty="0" smtClean="0">
                <a:latin typeface="Arial" pitchFamily="34" charset="0"/>
                <a:cs typeface="Arial" pitchFamily="34" charset="0"/>
              </a:rPr>
              <a:t>اذكر </a:t>
            </a:r>
            <a:r>
              <a:rPr lang="ar-LB" sz="3200" dirty="0">
                <a:latin typeface="Arial" pitchFamily="34" charset="0"/>
                <a:cs typeface="Arial" pitchFamily="34" charset="0"/>
              </a:rPr>
              <a:t>خطوة واحدة سوف تأخذها عند تخطيط وتنفيذ محتوى الفايسبوك عندما تعود إلى وطنك؟</a:t>
            </a:r>
          </a:p>
        </p:txBody>
      </p:sp>
    </p:spTree>
    <p:extLst>
      <p:ext uri="{BB962C8B-B14F-4D97-AF65-F5344CB8AC3E}">
        <p14:creationId xmlns:p14="http://schemas.microsoft.com/office/powerpoint/2010/main" val="2416348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endParaRPr lang="en-US" sz="3600" b="1" dirty="0" smtClean="0">
              <a:latin typeface="Arial" pitchFamily="34" charset="0"/>
              <a:cs typeface="Arial" pitchFamily="34" charset="0"/>
            </a:endParaRPr>
          </a:p>
          <a:p>
            <a:pPr algn="ctr" rtl="1" fontAlgn="auto">
              <a:spcBef>
                <a:spcPts val="0"/>
              </a:spcBef>
              <a:spcAft>
                <a:spcPts val="0"/>
              </a:spcAft>
              <a:defRPr/>
            </a:pPr>
            <a:r>
              <a:rPr lang="ar-LB" sz="3600" b="1" dirty="0">
                <a:latin typeface="Arial" pitchFamily="34" charset="0"/>
                <a:cs typeface="Arial" pitchFamily="34" charset="0"/>
              </a:rPr>
              <a:t>إستراتيجية المحتوى: </a:t>
            </a:r>
            <a:r>
              <a:rPr lang="ar-LB" sz="3600" b="1" dirty="0" smtClean="0">
                <a:latin typeface="Arial" pitchFamily="34" charset="0"/>
                <a:cs typeface="Arial" pitchFamily="34" charset="0"/>
              </a:rPr>
              <a:t>تنظيم</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40" y="1200330"/>
            <a:ext cx="8847620" cy="5657670"/>
          </a:xfrm>
          <a:prstGeom prst="rect">
            <a:avLst/>
          </a:prstGeom>
        </p:spPr>
      </p:pic>
      <p:sp>
        <p:nvSpPr>
          <p:cNvPr id="3" name="Oval 2"/>
          <p:cNvSpPr/>
          <p:nvPr/>
        </p:nvSpPr>
        <p:spPr>
          <a:xfrm>
            <a:off x="4419600" y="1226060"/>
            <a:ext cx="1828800" cy="56051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459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2930794542_b9cdcae161_o.jpg"/>
          <p:cNvPicPr>
            <a:picLocks noChangeAspect="1"/>
          </p:cNvPicPr>
          <p:nvPr/>
        </p:nvPicPr>
        <p:blipFill>
          <a:blip r:embed="rId3" cstate="print"/>
          <a:srcRect/>
          <a:stretch>
            <a:fillRect/>
          </a:stretch>
        </p:blipFill>
        <p:spPr bwMode="auto">
          <a:xfrm>
            <a:off x="1194486" y="2057400"/>
            <a:ext cx="6967538" cy="4724400"/>
          </a:xfrm>
          <a:prstGeom prst="rect">
            <a:avLst/>
          </a:prstGeom>
          <a:noFill/>
          <a:ln w="9525">
            <a:noFill/>
            <a:miter lim="800000"/>
            <a:headEnd/>
            <a:tailEnd/>
          </a:ln>
        </p:spPr>
      </p:pic>
      <p:sp>
        <p:nvSpPr>
          <p:cNvPr id="83971" name="TextBox 2"/>
          <p:cNvSpPr txBox="1">
            <a:spLocks noChangeArrowheads="1"/>
          </p:cNvSpPr>
          <p:nvPr/>
        </p:nvSpPr>
        <p:spPr bwMode="auto">
          <a:xfrm>
            <a:off x="1371600" y="304800"/>
            <a:ext cx="6172200" cy="769938"/>
          </a:xfrm>
          <a:prstGeom prst="rect">
            <a:avLst/>
          </a:prstGeom>
          <a:noFill/>
          <a:ln w="9525">
            <a:noFill/>
            <a:miter lim="800000"/>
            <a:headEnd/>
            <a:tailEnd/>
          </a:ln>
        </p:spPr>
        <p:txBody>
          <a:bodyPr>
            <a:spAutoFit/>
          </a:bodyPr>
          <a:lstStyle/>
          <a:p>
            <a:r>
              <a:rPr lang="en-US" sz="4400" b="1">
                <a:solidFill>
                  <a:schemeClr val="bg1"/>
                </a:solidFill>
                <a:latin typeface="Calibri" pitchFamily="34" charset="0"/>
              </a:rPr>
              <a:t>Chop Shop</a:t>
            </a:r>
          </a:p>
        </p:txBody>
      </p:sp>
      <p:sp>
        <p:nvSpPr>
          <p:cNvPr id="4" name="TextBox 3"/>
          <p:cNvSpPr txBox="1"/>
          <p:nvPr/>
        </p:nvSpPr>
        <p:spPr>
          <a:xfrm>
            <a:off x="0" y="-3"/>
            <a:ext cx="9144000" cy="1200329"/>
          </a:xfrm>
          <a:prstGeom prst="rect">
            <a:avLst/>
          </a:prstGeom>
          <a:solidFill>
            <a:srgbClr val="ABDCD4"/>
          </a:solidFill>
        </p:spPr>
        <p:txBody>
          <a:bodyPr wrap="square" rtlCol="0">
            <a:spAutoFit/>
          </a:bodyPr>
          <a:lstStyle/>
          <a:p>
            <a:pPr algn="ctr" rtl="1"/>
            <a:r>
              <a:rPr lang="ar-LB" sz="3600" b="1" dirty="0" smtClean="0">
                <a:latin typeface="Arial" pitchFamily="34" charset="0"/>
                <a:cs typeface="Arial" pitchFamily="34" charset="0"/>
              </a:rPr>
              <a:t>إستراتيجية </a:t>
            </a:r>
            <a:r>
              <a:rPr lang="ar-LB" sz="3600" b="1" dirty="0">
                <a:latin typeface="Arial" pitchFamily="34" charset="0"/>
                <a:cs typeface="Arial" pitchFamily="34" charset="0"/>
              </a:rPr>
              <a:t>المحتوى المصغر للفايسبوك: تقطيع المحتوى الموجود إلى قطع أصغر</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Box 2"/>
          <p:cNvSpPr txBox="1">
            <a:spLocks noChangeArrowheads="1"/>
          </p:cNvSpPr>
          <p:nvPr/>
        </p:nvSpPr>
        <p:spPr bwMode="auto">
          <a:xfrm>
            <a:off x="1371600" y="304800"/>
            <a:ext cx="6172200" cy="769938"/>
          </a:xfrm>
          <a:prstGeom prst="rect">
            <a:avLst/>
          </a:prstGeom>
          <a:noFill/>
          <a:ln w="9525">
            <a:noFill/>
            <a:miter lim="800000"/>
            <a:headEnd/>
            <a:tailEnd/>
          </a:ln>
        </p:spPr>
        <p:txBody>
          <a:bodyPr>
            <a:spAutoFit/>
          </a:bodyPr>
          <a:lstStyle/>
          <a:p>
            <a:r>
              <a:rPr lang="en-US" sz="4400" b="1">
                <a:solidFill>
                  <a:schemeClr val="bg1"/>
                </a:solidFill>
                <a:latin typeface="Calibri" pitchFamily="34" charset="0"/>
              </a:rPr>
              <a:t>Chop Shop</a:t>
            </a:r>
          </a:p>
        </p:txBody>
      </p:sp>
      <p:sp>
        <p:nvSpPr>
          <p:cNvPr id="4" name="TextBox 3"/>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rtl="1"/>
            <a:r>
              <a:rPr lang="ar-LB" sz="3600" b="1" dirty="0" smtClean="0">
                <a:latin typeface="Arial" pitchFamily="34" charset="0"/>
                <a:cs typeface="Arial" pitchFamily="34" charset="0"/>
              </a:rPr>
              <a:t>مثال</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12" y="1310892"/>
            <a:ext cx="3980666" cy="42497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124" y="1412568"/>
            <a:ext cx="4026641" cy="4664897"/>
          </a:xfrm>
          <a:prstGeom prst="rect">
            <a:avLst/>
          </a:prstGeom>
        </p:spPr>
      </p:pic>
      <p:sp>
        <p:nvSpPr>
          <p:cNvPr id="6" name="TextBox 5"/>
          <p:cNvSpPr txBox="1"/>
          <p:nvPr/>
        </p:nvSpPr>
        <p:spPr>
          <a:xfrm>
            <a:off x="4961238" y="6465332"/>
            <a:ext cx="3276600" cy="369332"/>
          </a:xfrm>
          <a:prstGeom prst="rect">
            <a:avLst/>
          </a:prstGeom>
          <a:noFill/>
        </p:spPr>
        <p:txBody>
          <a:bodyPr wrap="square" rtlCol="0">
            <a:spAutoFit/>
          </a:bodyPr>
          <a:lstStyle/>
          <a:p>
            <a:pPr algn="r" rtl="1"/>
            <a:r>
              <a:rPr lang="ar-LB" dirty="0"/>
              <a:t>محتوى </a:t>
            </a:r>
            <a:r>
              <a:rPr lang="ar-LB" dirty="0" smtClean="0"/>
              <a:t>الموقع : </a:t>
            </a:r>
            <a:r>
              <a:rPr lang="ar-LB" dirty="0"/>
              <a:t>صور</a:t>
            </a:r>
            <a:endParaRPr lang="en-US" dirty="0">
              <a:latin typeface="Arial" pitchFamily="34" charset="0"/>
              <a:cs typeface="Arial" pitchFamily="34" charset="0"/>
            </a:endParaRPr>
          </a:p>
        </p:txBody>
      </p:sp>
      <p:cxnSp>
        <p:nvCxnSpPr>
          <p:cNvPr id="8" name="Straight Arrow Connector 7"/>
          <p:cNvCxnSpPr/>
          <p:nvPr/>
        </p:nvCxnSpPr>
        <p:spPr>
          <a:xfrm flipH="1" flipV="1">
            <a:off x="2438400" y="3124200"/>
            <a:ext cx="2438400" cy="2057400"/>
          </a:xfrm>
          <a:prstGeom prst="straightConnector1">
            <a:avLst/>
          </a:prstGeom>
          <a:ln w="1079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6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rtl="1"/>
            <a:r>
              <a:rPr lang="ar-LB" sz="3600" b="1" dirty="0" smtClean="0">
                <a:latin typeface="Arial" pitchFamily="34" charset="0"/>
                <a:cs typeface="Arial" pitchFamily="34" charset="0"/>
              </a:rPr>
              <a:t>عشر </a:t>
            </a:r>
            <a:r>
              <a:rPr lang="ar-LB" sz="3600" b="1" dirty="0">
                <a:latin typeface="Arial" pitchFamily="34" charset="0"/>
                <a:cs typeface="Arial" pitchFamily="34" charset="0"/>
              </a:rPr>
              <a:t>نصائح لإنشاء محتوى يدخل في تحديثات الأخبار المستمرة</a:t>
            </a:r>
            <a:endParaRPr lang="en-US" sz="3600" b="1" dirty="0">
              <a:latin typeface="Arial" pitchFamily="34" charset="0"/>
              <a:cs typeface="Arial" pitchFamily="34" charset="0"/>
            </a:endParaRPr>
          </a:p>
        </p:txBody>
      </p:sp>
      <p:sp>
        <p:nvSpPr>
          <p:cNvPr id="4" name="Rectangle 3"/>
          <p:cNvSpPr/>
          <p:nvPr/>
        </p:nvSpPr>
        <p:spPr>
          <a:xfrm>
            <a:off x="228600" y="1200326"/>
            <a:ext cx="8915400" cy="5170646"/>
          </a:xfrm>
          <a:prstGeom prst="rect">
            <a:avLst/>
          </a:prstGeom>
        </p:spPr>
        <p:txBody>
          <a:bodyPr wrap="square">
            <a:spAutoFit/>
          </a:bodyPr>
          <a:lstStyle/>
          <a:p>
            <a:pPr marL="514350" indent="-514350" algn="r" rtl="1">
              <a:lnSpc>
                <a:spcPct val="150000"/>
              </a:lnSpc>
              <a:buAutoNum type="arabicPeriod"/>
            </a:pPr>
            <a:r>
              <a:rPr lang="ar-LB" sz="2200" dirty="0" smtClean="0">
                <a:latin typeface="Arial" pitchFamily="34" charset="0"/>
                <a:cs typeface="Arial" pitchFamily="34" charset="0"/>
              </a:rPr>
              <a:t>مجموعة </a:t>
            </a:r>
            <a:r>
              <a:rPr lang="ar-LB" sz="2200" dirty="0">
                <a:latin typeface="Arial" pitchFamily="34" charset="0"/>
                <a:cs typeface="Arial" pitchFamily="34" charset="0"/>
              </a:rPr>
              <a:t>متنوعة من أنواع المحتوى والاتساق</a:t>
            </a:r>
          </a:p>
          <a:p>
            <a:pPr marL="514350" indent="-514350" algn="r" rtl="1">
              <a:lnSpc>
                <a:spcPct val="150000"/>
              </a:lnSpc>
              <a:buAutoNum type="arabicPeriod"/>
            </a:pPr>
            <a:r>
              <a:rPr lang="ar-LB" sz="2200" dirty="0" smtClean="0">
                <a:latin typeface="Arial" pitchFamily="34" charset="0"/>
                <a:cs typeface="Arial" pitchFamily="34" charset="0"/>
              </a:rPr>
              <a:t>باختصار</a:t>
            </a:r>
            <a:r>
              <a:rPr lang="ar-LB" sz="2200" dirty="0">
                <a:latin typeface="Arial" pitchFamily="34" charset="0"/>
                <a:cs typeface="Arial" pitchFamily="34" charset="0"/>
              </a:rPr>
              <a:t>: 80 حرفا أو أقل بالنسبة للتحديثات</a:t>
            </a:r>
          </a:p>
          <a:p>
            <a:pPr marL="514350" indent="-514350" algn="r" rtl="1">
              <a:lnSpc>
                <a:spcPct val="150000"/>
              </a:lnSpc>
              <a:buAutoNum type="arabicPeriod"/>
            </a:pPr>
            <a:r>
              <a:rPr lang="ar-LB" sz="2200" dirty="0" smtClean="0">
                <a:latin typeface="Arial" pitchFamily="34" charset="0"/>
                <a:cs typeface="Arial" pitchFamily="34" charset="0"/>
              </a:rPr>
              <a:t>صور </a:t>
            </a:r>
            <a:r>
              <a:rPr lang="ar-LB" sz="2200" dirty="0">
                <a:latin typeface="Arial" pitchFamily="34" charset="0"/>
                <a:cs typeface="Arial" pitchFamily="34" charset="0"/>
              </a:rPr>
              <a:t>تلفت الأنظار بألوان زاهية ومحتوى ذات صلة</a:t>
            </a:r>
          </a:p>
          <a:p>
            <a:pPr marL="514350" indent="-514350" algn="r" rtl="1">
              <a:lnSpc>
                <a:spcPct val="150000"/>
              </a:lnSpc>
              <a:buAutoNum type="arabicPeriod"/>
            </a:pPr>
            <a:r>
              <a:rPr lang="ar-LB" sz="2200" dirty="0" smtClean="0">
                <a:latin typeface="Arial" pitchFamily="34" charset="0"/>
                <a:cs typeface="Arial" pitchFamily="34" charset="0"/>
              </a:rPr>
              <a:t>تشمل </a:t>
            </a:r>
            <a:r>
              <a:rPr lang="ar-LB" sz="2200" dirty="0">
                <a:latin typeface="Arial" pitchFamily="34" charset="0"/>
                <a:cs typeface="Arial" pitchFamily="34" charset="0"/>
              </a:rPr>
              <a:t>دعوة إلى العمل: شارك، أعجب، علق، اشرح </a:t>
            </a:r>
          </a:p>
          <a:p>
            <a:pPr marL="514350" indent="-514350" algn="r" rtl="1">
              <a:lnSpc>
                <a:spcPct val="150000"/>
              </a:lnSpc>
              <a:buAutoNum type="arabicPeriod"/>
            </a:pPr>
            <a:r>
              <a:rPr lang="ar-LB" sz="2200" dirty="0" smtClean="0">
                <a:latin typeface="Arial" pitchFamily="34" charset="0"/>
                <a:cs typeface="Arial" pitchFamily="34" charset="0"/>
              </a:rPr>
              <a:t>احتفل </a:t>
            </a:r>
            <a:r>
              <a:rPr lang="ar-LB" sz="2200" dirty="0">
                <a:latin typeface="Arial" pitchFamily="34" charset="0"/>
                <a:cs typeface="Arial" pitchFamily="34" charset="0"/>
              </a:rPr>
              <a:t>بالمعالم، شارك الأخبار </a:t>
            </a:r>
          </a:p>
          <a:p>
            <a:pPr marL="514350" indent="-514350" algn="r" rtl="1">
              <a:lnSpc>
                <a:spcPct val="150000"/>
              </a:lnSpc>
              <a:buAutoNum type="arabicPeriod"/>
            </a:pPr>
            <a:r>
              <a:rPr lang="ar-LB" sz="2200" dirty="0" smtClean="0">
                <a:latin typeface="Arial" pitchFamily="34" charset="0"/>
                <a:cs typeface="Arial" pitchFamily="34" charset="0"/>
              </a:rPr>
              <a:t>اطرح </a:t>
            </a:r>
            <a:r>
              <a:rPr lang="ar-LB" sz="2200" dirty="0">
                <a:latin typeface="Arial" pitchFamily="34" charset="0"/>
                <a:cs typeface="Arial" pitchFamily="34" charset="0"/>
              </a:rPr>
              <a:t>المواضيع في الوقت المناسب مع الإطار المناسب لجمهورك</a:t>
            </a:r>
          </a:p>
          <a:p>
            <a:pPr marL="514350" indent="-514350" algn="r" rtl="1">
              <a:lnSpc>
                <a:spcPct val="150000"/>
              </a:lnSpc>
              <a:buAutoNum type="arabicPeriod"/>
            </a:pPr>
            <a:r>
              <a:rPr lang="ar-LB" sz="2200" dirty="0" smtClean="0">
                <a:latin typeface="Arial" pitchFamily="34" charset="0"/>
                <a:cs typeface="Arial" pitchFamily="34" charset="0"/>
              </a:rPr>
              <a:t>جرب </a:t>
            </a:r>
            <a:r>
              <a:rPr lang="ar-LB" sz="2200" dirty="0">
                <a:latin typeface="Arial" pitchFamily="34" charset="0"/>
                <a:cs typeface="Arial" pitchFamily="34" charset="0"/>
              </a:rPr>
              <a:t>بأوقات مختلفة من اليوم / من أيام الأسبوع / التكرر </a:t>
            </a:r>
          </a:p>
          <a:p>
            <a:pPr marL="514350" indent="-514350" algn="r" rtl="1">
              <a:lnSpc>
                <a:spcPct val="150000"/>
              </a:lnSpc>
              <a:buAutoNum type="arabicPeriod"/>
            </a:pPr>
            <a:r>
              <a:rPr lang="ar-LB" sz="2200" dirty="0" smtClean="0">
                <a:latin typeface="Arial" pitchFamily="34" charset="0"/>
                <a:cs typeface="Arial" pitchFamily="34" charset="0"/>
              </a:rPr>
              <a:t>كرر </a:t>
            </a:r>
            <a:r>
              <a:rPr lang="ar-LB" sz="2200" dirty="0">
                <a:latin typeface="Arial" pitchFamily="34" charset="0"/>
                <a:cs typeface="Arial" pitchFamily="34" charset="0"/>
              </a:rPr>
              <a:t>الأشياء المؤكدة</a:t>
            </a:r>
          </a:p>
          <a:p>
            <a:pPr marL="514350" indent="-514350" algn="r" rtl="1">
              <a:lnSpc>
                <a:spcPct val="150000"/>
              </a:lnSpc>
              <a:buAutoNum type="arabicPeriod"/>
            </a:pPr>
            <a:r>
              <a:rPr lang="ar-LB" sz="2200" dirty="0" smtClean="0">
                <a:latin typeface="Arial" pitchFamily="34" charset="0"/>
                <a:cs typeface="Arial" pitchFamily="34" charset="0"/>
              </a:rPr>
              <a:t>علق </a:t>
            </a:r>
            <a:r>
              <a:rPr lang="ar-LB" sz="2200" dirty="0">
                <a:latin typeface="Arial" pitchFamily="34" charset="0"/>
                <a:cs typeface="Arial" pitchFamily="34" charset="0"/>
              </a:rPr>
              <a:t>دائما</a:t>
            </a:r>
          </a:p>
          <a:p>
            <a:pPr marL="514350" indent="-514350" algn="r" rtl="1">
              <a:lnSpc>
                <a:spcPct val="150000"/>
              </a:lnSpc>
              <a:buAutoNum type="arabicPeriod"/>
            </a:pPr>
            <a:r>
              <a:rPr lang="ar-LB" sz="2200" dirty="0" smtClean="0">
                <a:latin typeface="Arial" pitchFamily="34" charset="0"/>
                <a:cs typeface="Arial" pitchFamily="34" charset="0"/>
              </a:rPr>
              <a:t>حفظ </a:t>
            </a:r>
            <a:r>
              <a:rPr lang="ar-LB" sz="2200" dirty="0">
                <a:latin typeface="Arial" pitchFamily="34" charset="0"/>
                <a:cs typeface="Arial" pitchFamily="34" charset="0"/>
              </a:rPr>
              <a:t>وصيانة معلومات من صفحات أخرى مشابهة</a:t>
            </a:r>
          </a:p>
        </p:txBody>
      </p:sp>
    </p:spTree>
    <p:extLst>
      <p:ext uri="{BB962C8B-B14F-4D97-AF65-F5344CB8AC3E}">
        <p14:creationId xmlns:p14="http://schemas.microsoft.com/office/powerpoint/2010/main" val="4093973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646331"/>
          </a:xfrm>
          <a:prstGeom prst="rect">
            <a:avLst/>
          </a:prstGeom>
          <a:solidFill>
            <a:srgbClr val="ABDCD4"/>
          </a:solidFill>
        </p:spPr>
        <p:txBody>
          <a:bodyPr wrap="square" rtlCol="0">
            <a:spAutoFit/>
          </a:bodyPr>
          <a:lstStyle/>
          <a:p>
            <a:pPr algn="ctr" rtl="1"/>
            <a:r>
              <a:rPr lang="ar-LB" sz="3600" b="1" dirty="0" smtClean="0">
                <a:latin typeface="Arial" pitchFamily="34" charset="0"/>
                <a:cs typeface="Arial" pitchFamily="34" charset="0"/>
              </a:rPr>
              <a:t>أشكال </a:t>
            </a:r>
            <a:r>
              <a:rPr lang="ar-LB" sz="3600" b="1" dirty="0">
                <a:latin typeface="Arial" pitchFamily="34" charset="0"/>
                <a:cs typeface="Arial" pitchFamily="34" charset="0"/>
              </a:rPr>
              <a:t>متنوعة: </a:t>
            </a:r>
            <a:r>
              <a:rPr lang="ar-LB" sz="3600" b="1" dirty="0" smtClean="0">
                <a:latin typeface="Arial" pitchFamily="34" charset="0"/>
                <a:cs typeface="Arial" pitchFamily="34" charset="0"/>
              </a:rPr>
              <a:t>صور، </a:t>
            </a:r>
            <a:r>
              <a:rPr lang="ar-LB" sz="3600" b="1" dirty="0">
                <a:latin typeface="Arial" pitchFamily="34" charset="0"/>
                <a:cs typeface="Arial" pitchFamily="34" charset="0"/>
              </a:rPr>
              <a:t>فيديو، تحديثات الحالة، روابط</a:t>
            </a:r>
            <a:endParaRPr lang="en-US" sz="3600" b="1" dirty="0">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181523"/>
            <a:ext cx="3193868" cy="3200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578" y="1346371"/>
            <a:ext cx="2840372" cy="19431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470" y="3578655"/>
            <a:ext cx="3673928" cy="22860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98" y="4686962"/>
            <a:ext cx="4628572" cy="1838095"/>
          </a:xfrm>
          <a:prstGeom prst="rect">
            <a:avLst/>
          </a:prstGeom>
        </p:spPr>
      </p:pic>
      <p:sp>
        <p:nvSpPr>
          <p:cNvPr id="12" name="TextBox 11"/>
          <p:cNvSpPr txBox="1"/>
          <p:nvPr/>
        </p:nvSpPr>
        <p:spPr>
          <a:xfrm>
            <a:off x="2362200" y="4197257"/>
            <a:ext cx="1524000" cy="369332"/>
          </a:xfrm>
          <a:prstGeom prst="rect">
            <a:avLst/>
          </a:prstGeom>
          <a:noFill/>
        </p:spPr>
        <p:txBody>
          <a:bodyPr wrap="square" rtlCol="0">
            <a:spAutoFit/>
          </a:bodyPr>
          <a:lstStyle/>
          <a:p>
            <a:r>
              <a:rPr lang="ar-LB" b="1" dirty="0"/>
              <a:t>صور</a:t>
            </a:r>
            <a:endParaRPr lang="en-US" b="1" dirty="0"/>
          </a:p>
        </p:txBody>
      </p:sp>
      <p:sp>
        <p:nvSpPr>
          <p:cNvPr id="13" name="TextBox 12"/>
          <p:cNvSpPr txBox="1"/>
          <p:nvPr/>
        </p:nvSpPr>
        <p:spPr>
          <a:xfrm>
            <a:off x="2362200" y="6467389"/>
            <a:ext cx="2114550" cy="369332"/>
          </a:xfrm>
          <a:prstGeom prst="rect">
            <a:avLst/>
          </a:prstGeom>
          <a:noFill/>
        </p:spPr>
        <p:txBody>
          <a:bodyPr wrap="square" rtlCol="0">
            <a:spAutoFit/>
          </a:bodyPr>
          <a:lstStyle/>
          <a:p>
            <a:pPr algn="r" rtl="1"/>
            <a:r>
              <a:rPr lang="ar-LB" b="1" dirty="0">
                <a:latin typeface="Arial" pitchFamily="34" charset="0"/>
                <a:cs typeface="Arial" pitchFamily="34" charset="0"/>
              </a:rPr>
              <a:t>تحديثات الحالة</a:t>
            </a:r>
            <a:endParaRPr lang="en-US" b="1" dirty="0">
              <a:latin typeface="Arial" pitchFamily="34" charset="0"/>
              <a:cs typeface="Arial" pitchFamily="34" charset="0"/>
            </a:endParaRPr>
          </a:p>
        </p:txBody>
      </p:sp>
      <p:sp>
        <p:nvSpPr>
          <p:cNvPr id="14" name="TextBox 13"/>
          <p:cNvSpPr txBox="1"/>
          <p:nvPr/>
        </p:nvSpPr>
        <p:spPr>
          <a:xfrm>
            <a:off x="5634097" y="3268876"/>
            <a:ext cx="2114550" cy="369332"/>
          </a:xfrm>
          <a:prstGeom prst="rect">
            <a:avLst/>
          </a:prstGeom>
          <a:noFill/>
        </p:spPr>
        <p:txBody>
          <a:bodyPr wrap="square" rtlCol="0">
            <a:spAutoFit/>
          </a:bodyPr>
          <a:lstStyle/>
          <a:p>
            <a:pPr algn="r" rtl="1"/>
            <a:r>
              <a:rPr lang="ar-LB" b="1" dirty="0">
                <a:latin typeface="Arial" pitchFamily="34" charset="0"/>
                <a:cs typeface="Arial" pitchFamily="34" charset="0"/>
              </a:rPr>
              <a:t>أشرطة فيديو</a:t>
            </a:r>
            <a:endParaRPr lang="en-US" b="1" dirty="0">
              <a:latin typeface="Arial" pitchFamily="34" charset="0"/>
              <a:cs typeface="Arial" pitchFamily="34" charset="0"/>
            </a:endParaRPr>
          </a:p>
        </p:txBody>
      </p:sp>
      <p:sp>
        <p:nvSpPr>
          <p:cNvPr id="15" name="TextBox 14"/>
          <p:cNvSpPr txBox="1"/>
          <p:nvPr/>
        </p:nvSpPr>
        <p:spPr>
          <a:xfrm>
            <a:off x="5658811" y="5827585"/>
            <a:ext cx="2114550" cy="369332"/>
          </a:xfrm>
          <a:prstGeom prst="rect">
            <a:avLst/>
          </a:prstGeom>
          <a:noFill/>
        </p:spPr>
        <p:txBody>
          <a:bodyPr wrap="square" rtlCol="0">
            <a:spAutoFit/>
          </a:bodyPr>
          <a:lstStyle/>
          <a:p>
            <a:pPr algn="r" rtl="1"/>
            <a:r>
              <a:rPr lang="ar-LB" b="1" dirty="0">
                <a:latin typeface="Arial" pitchFamily="34" charset="0"/>
                <a:cs typeface="Arial" pitchFamily="34" charset="0"/>
              </a:rPr>
              <a:t>روابط</a:t>
            </a:r>
            <a:endParaRPr lang="en-US" b="1" dirty="0">
              <a:latin typeface="Arial" pitchFamily="34" charset="0"/>
              <a:cs typeface="Arial" pitchFamily="34" charset="0"/>
            </a:endParaRPr>
          </a:p>
        </p:txBody>
      </p:sp>
      <p:sp>
        <p:nvSpPr>
          <p:cNvPr id="18" name="TextBox 17"/>
          <p:cNvSpPr txBox="1"/>
          <p:nvPr/>
        </p:nvSpPr>
        <p:spPr>
          <a:xfrm>
            <a:off x="6781800" y="6340391"/>
            <a:ext cx="2114550" cy="369332"/>
          </a:xfrm>
          <a:prstGeom prst="rect">
            <a:avLst/>
          </a:prstGeom>
          <a:noFill/>
        </p:spPr>
        <p:txBody>
          <a:bodyPr wrap="square" rtlCol="0">
            <a:spAutoFit/>
          </a:bodyPr>
          <a:lstStyle/>
          <a:p>
            <a:pPr algn="r" rtl="1"/>
            <a:r>
              <a:rPr lang="ar-LB" b="1" dirty="0">
                <a:latin typeface="Arial" pitchFamily="34" charset="0"/>
                <a:cs typeface="Arial" pitchFamily="34" charset="0"/>
              </a:rPr>
              <a:t>أسئلة</a:t>
            </a:r>
            <a:endParaRPr lang="en-US" b="1" dirty="0">
              <a:latin typeface="Arial" pitchFamily="34" charset="0"/>
              <a:cs typeface="Arial" pitchFamily="34" charset="0"/>
            </a:endParaRPr>
          </a:p>
        </p:txBody>
      </p:sp>
    </p:spTree>
    <p:extLst>
      <p:ext uri="{BB962C8B-B14F-4D97-AF65-F5344CB8AC3E}">
        <p14:creationId xmlns:p14="http://schemas.microsoft.com/office/powerpoint/2010/main" val="76994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rtl="1"/>
            <a:endParaRPr lang="en-US" sz="3600" b="1" dirty="0" smtClean="0">
              <a:latin typeface="Arial" pitchFamily="34" charset="0"/>
              <a:cs typeface="Arial" pitchFamily="34" charset="0"/>
            </a:endParaRPr>
          </a:p>
          <a:p>
            <a:pPr algn="ctr" rtl="1"/>
            <a:r>
              <a:rPr lang="ar-LB" sz="3600" b="1" dirty="0" smtClean="0">
                <a:latin typeface="Arial" pitchFamily="34" charset="0"/>
                <a:cs typeface="Arial" pitchFamily="34" charset="0"/>
              </a:rPr>
              <a:t>باختصار</a:t>
            </a:r>
            <a:r>
              <a:rPr lang="ar-LB" sz="3600" b="1" dirty="0">
                <a:latin typeface="Arial" pitchFamily="34" charset="0"/>
                <a:cs typeface="Arial" pitchFamily="34" charset="0"/>
              </a:rPr>
              <a:t>: أقل من 80 حرفا</a:t>
            </a:r>
            <a:r>
              <a:rPr lang="en-US" sz="3600" b="1" dirty="0" smtClean="0">
                <a:latin typeface="Arial" pitchFamily="34" charset="0"/>
                <a:cs typeface="Arial" pitchFamily="34" charset="0"/>
              </a:rPr>
              <a:t> </a:t>
            </a:r>
            <a:endParaRPr lang="en-US" sz="3600" b="1"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276" y="1795665"/>
            <a:ext cx="5019048" cy="3266667"/>
          </a:xfrm>
          <a:prstGeom prst="rect">
            <a:avLst/>
          </a:prstGeom>
        </p:spPr>
      </p:pic>
    </p:spTree>
    <p:extLst>
      <p:ext uri="{BB962C8B-B14F-4D97-AF65-F5344CB8AC3E}">
        <p14:creationId xmlns:p14="http://schemas.microsoft.com/office/powerpoint/2010/main" val="3233640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t>صور </a:t>
            </a:r>
            <a:r>
              <a:rPr lang="en-US" sz="3600" b="1" dirty="0"/>
              <a:t>ذات </a:t>
            </a:r>
            <a:r>
              <a:rPr lang="en-US" sz="3600" b="1" dirty="0" smtClean="0"/>
              <a:t>صلة </a:t>
            </a:r>
            <a:r>
              <a:rPr lang="en-US" sz="3600" b="1" dirty="0"/>
              <a:t>تلفت الأنظار</a:t>
            </a:r>
            <a:endParaRPr lang="en-US" sz="3600" b="1"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371600"/>
            <a:ext cx="3881077" cy="5486400"/>
          </a:xfrm>
          <a:prstGeom prst="rect">
            <a:avLst/>
          </a:prstGeom>
        </p:spPr>
      </p:pic>
    </p:spTree>
    <p:extLst>
      <p:ext uri="{BB962C8B-B14F-4D97-AF65-F5344CB8AC3E}">
        <p14:creationId xmlns:p14="http://schemas.microsoft.com/office/powerpoint/2010/main" val="2682161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3570</TotalTime>
  <Words>1195</Words>
  <Application>Microsoft Office PowerPoint</Application>
  <PresentationFormat>On-screen Show (4:3)</PresentationFormat>
  <Paragraphs>204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Beth Kanter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Kanter</dc:creator>
  <cp:lastModifiedBy>Tohme</cp:lastModifiedBy>
  <cp:revision>436</cp:revision>
  <dcterms:created xsi:type="dcterms:W3CDTF">2011-01-07T00:57:53Z</dcterms:created>
  <dcterms:modified xsi:type="dcterms:W3CDTF">2012-03-04T18:33:20Z</dcterms:modified>
</cp:coreProperties>
</file>