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303" r:id="rId4"/>
    <p:sldId id="314" r:id="rId5"/>
    <p:sldId id="315" r:id="rId6"/>
    <p:sldId id="316" r:id="rId7"/>
    <p:sldId id="317" r:id="rId8"/>
    <p:sldId id="318" r:id="rId9"/>
    <p:sldId id="31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3" autoAdjust="0"/>
    <p:restoredTop sz="94660"/>
  </p:normalViewPr>
  <p:slideViewPr>
    <p:cSldViewPr snapToGrid="0">
      <p:cViewPr varScale="1">
        <p:scale>
          <a:sx n="88" d="100"/>
          <a:sy n="88"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10/12/2022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41D2AC3-6A0B-4169-B1EA-E3AE8B351BDD}"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D4B9363-8B87-41B7-9F8E-64519CBB8F34}"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AEF5746-5284-4951-9F37-7AE924EDBCB7}"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2398B29-7265-4A65-A2A4-6703C057B7C1}"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28FBA082-94DF-4C4B-A041-6624924AB0A8}" type="datetimeFigureOut">
              <a:rPr lang="en-US" dirty="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B27686C4-3AB5-4E0C-86CA-FB108C350AA9}" type="datetimeFigureOut">
              <a:rPr lang="en-US" dirty="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10/12/2022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455286" y="580115"/>
            <a:ext cx="10416635" cy="2552583"/>
          </a:xfrm>
        </p:spPr>
        <p:txBody>
          <a:bodyPr>
            <a:normAutofit/>
          </a:bodyPr>
          <a:lstStyle/>
          <a:p>
            <a:pPr algn="ctr"/>
            <a:r>
              <a:rPr lang="ar-TN" sz="6600" b="1" dirty="0"/>
              <a:t>الإذاعات </a:t>
            </a:r>
            <a:r>
              <a:rPr lang="ar-TN" sz="6600" b="1" dirty="0" err="1"/>
              <a:t>الجمعياتية</a:t>
            </a:r>
            <a:r>
              <a:rPr lang="ar-TN" sz="6600" b="1" dirty="0"/>
              <a:t> </a:t>
            </a:r>
            <a:r>
              <a:rPr lang="ar-TN" sz="6600" b="1" dirty="0" smtClean="0"/>
              <a:t>: كيفية الحصول على الاجازة</a:t>
            </a:r>
            <a:endParaRPr lang="fr-FR" sz="6600" b="1" dirty="0"/>
          </a:p>
        </p:txBody>
      </p:sp>
      <p:sp>
        <p:nvSpPr>
          <p:cNvPr id="3" name="Sous-titre 2"/>
          <p:cNvSpPr>
            <a:spLocks noGrp="1"/>
          </p:cNvSpPr>
          <p:nvPr>
            <p:ph type="subTitle" idx="1"/>
          </p:nvPr>
        </p:nvSpPr>
        <p:spPr>
          <a:xfrm rot="21420000">
            <a:off x="375506" y="4678793"/>
            <a:ext cx="10649982" cy="998760"/>
          </a:xfrm>
        </p:spPr>
        <p:txBody>
          <a:bodyPr/>
          <a:lstStyle/>
          <a:p>
            <a:r>
              <a:rPr lang="ar-TN" sz="3200" dirty="0" smtClean="0">
                <a:solidFill>
                  <a:schemeClr val="bg1"/>
                </a:solidFill>
              </a:rPr>
              <a:t>راضية السعيدي، عضوة  مجلس الهيئة العليا المستقلة للاتصال السمعي والبصري</a:t>
            </a:r>
            <a:endParaRPr lang="fr-FR" sz="3200" dirty="0">
              <a:solidFill>
                <a:schemeClr val="bg1"/>
              </a:solidFill>
            </a:endParaRPr>
          </a:p>
        </p:txBody>
      </p:sp>
    </p:spTree>
    <p:extLst>
      <p:ext uri="{BB962C8B-B14F-4D97-AF65-F5344CB8AC3E}">
        <p14:creationId xmlns:p14="http://schemas.microsoft.com/office/powerpoint/2010/main" val="2944339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chemin horizontal 6"/>
          <p:cNvSpPr/>
          <p:nvPr/>
        </p:nvSpPr>
        <p:spPr>
          <a:xfrm>
            <a:off x="3142593" y="1660634"/>
            <a:ext cx="5812220" cy="20600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TN" sz="7200" dirty="0" smtClean="0"/>
              <a:t>شكرا</a:t>
            </a:r>
            <a:endParaRPr lang="fr-FR" sz="7200" dirty="0"/>
          </a:p>
        </p:txBody>
      </p:sp>
    </p:spTree>
    <p:extLst>
      <p:ext uri="{BB962C8B-B14F-4D97-AF65-F5344CB8AC3E}">
        <p14:creationId xmlns:p14="http://schemas.microsoft.com/office/powerpoint/2010/main" val="1447440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336332"/>
            <a:ext cx="10396882" cy="914399"/>
          </a:xfrm>
        </p:spPr>
        <p:txBody>
          <a:bodyPr/>
          <a:lstStyle/>
          <a:p>
            <a:pPr algn="ctr"/>
            <a:r>
              <a:rPr lang="ar-TN" b="1" dirty="0" smtClean="0"/>
              <a:t>الاطار القانوني</a:t>
            </a:r>
            <a:endParaRPr lang="fr-FR" b="1" dirty="0"/>
          </a:p>
        </p:txBody>
      </p:sp>
      <p:sp>
        <p:nvSpPr>
          <p:cNvPr id="3" name="Espace réservé du contenu 2"/>
          <p:cNvSpPr>
            <a:spLocks noGrp="1"/>
          </p:cNvSpPr>
          <p:nvPr>
            <p:ph sz="quarter" idx="13"/>
          </p:nvPr>
        </p:nvSpPr>
        <p:spPr>
          <a:xfrm>
            <a:off x="685800" y="1116106"/>
            <a:ext cx="10555941" cy="4258479"/>
          </a:xfrm>
        </p:spPr>
        <p:txBody>
          <a:bodyPr/>
          <a:lstStyle/>
          <a:p>
            <a:pPr algn="r" rtl="1">
              <a:buFont typeface="Wingdings" panose="05000000000000000000" pitchFamily="2" charset="2"/>
              <a:buChar char="q"/>
            </a:pPr>
            <a:r>
              <a:rPr lang="ar-TN" b="1" dirty="0" smtClean="0"/>
              <a:t>2011</a:t>
            </a:r>
            <a:r>
              <a:rPr lang="ar-TN" sz="2400" dirty="0" smtClean="0"/>
              <a:t>: المرسوم  عدد 116 المؤرخ في 2 نوفمبر 2011 المتعلق </a:t>
            </a:r>
            <a:r>
              <a:rPr lang="ar-TN" sz="2400" dirty="0"/>
              <a:t>بحرية الاتصال السمعي </a:t>
            </a:r>
            <a:r>
              <a:rPr lang="ar-TN" sz="2400" dirty="0" smtClean="0"/>
              <a:t>والبصري واحداث الهيئة العليا المستقلة للاتصال السمعي والبصري</a:t>
            </a:r>
          </a:p>
          <a:p>
            <a:pPr algn="r" rtl="1">
              <a:buFont typeface="Wingdings" panose="05000000000000000000" pitchFamily="2" charset="2"/>
              <a:buChar char="q"/>
            </a:pPr>
            <a:r>
              <a:rPr lang="ar-TN" sz="2400" dirty="0" smtClean="0"/>
              <a:t>2011: المرسوم عدد 115 المؤرخ في 2 نوفمبر 2011 المتعلق بحرية الصحافة والطباعة والنشر</a:t>
            </a:r>
          </a:p>
          <a:p>
            <a:pPr algn="r" rtl="1">
              <a:buFont typeface="Wingdings" panose="05000000000000000000" pitchFamily="2" charset="2"/>
              <a:buChar char="q"/>
            </a:pPr>
            <a:r>
              <a:rPr lang="ar-TN" sz="2400" dirty="0" smtClean="0"/>
              <a:t> </a:t>
            </a:r>
            <a:r>
              <a:rPr lang="ar-TN" sz="2400" b="1" dirty="0" smtClean="0"/>
              <a:t>2014</a:t>
            </a:r>
            <a:r>
              <a:rPr lang="ar-TN" sz="2400" dirty="0" smtClean="0"/>
              <a:t>: كراسات شروط متعلقة </a:t>
            </a:r>
            <a:r>
              <a:rPr lang="ar-TN" sz="2400" dirty="0" err="1" smtClean="0"/>
              <a:t>باحداث</a:t>
            </a:r>
            <a:r>
              <a:rPr lang="ar-TN" sz="2400" dirty="0" smtClean="0"/>
              <a:t> واستغلال اذاعات </a:t>
            </a:r>
            <a:r>
              <a:rPr lang="ar-TN" sz="2400" dirty="0" err="1" smtClean="0"/>
              <a:t>جمعياتية</a:t>
            </a:r>
            <a:r>
              <a:rPr lang="ar-TN" sz="2400" dirty="0" smtClean="0"/>
              <a:t> بالجمهورية التونسية</a:t>
            </a:r>
          </a:p>
          <a:p>
            <a:pPr algn="r" rtl="1">
              <a:buFont typeface="Wingdings" panose="05000000000000000000" pitchFamily="2" charset="2"/>
              <a:buChar char="q"/>
            </a:pPr>
            <a:r>
              <a:rPr lang="ar-TN" sz="2400" dirty="0" smtClean="0"/>
              <a:t>اتفاقيات الاجازات</a:t>
            </a:r>
            <a:r>
              <a:rPr lang="fr-FR" sz="2400" dirty="0" smtClean="0"/>
              <a:t>   </a:t>
            </a:r>
            <a:r>
              <a:rPr lang="ar-TN" sz="2400" dirty="0" smtClean="0"/>
              <a:t> </a:t>
            </a:r>
            <a:r>
              <a:rPr lang="ar-TN" sz="2400" dirty="0" err="1" smtClean="0"/>
              <a:t>لاحداث</a:t>
            </a:r>
            <a:r>
              <a:rPr lang="ar-TN" sz="2400" dirty="0" smtClean="0"/>
              <a:t> قنوات اذاعية </a:t>
            </a:r>
            <a:r>
              <a:rPr lang="ar-TN" sz="2400" dirty="0" err="1" smtClean="0"/>
              <a:t>جمعياتية</a:t>
            </a:r>
            <a:r>
              <a:rPr lang="ar-TN" sz="2400" dirty="0" smtClean="0"/>
              <a:t> واستغلالها</a:t>
            </a:r>
          </a:p>
          <a:p>
            <a:pPr algn="r" rtl="1">
              <a:buFont typeface="Wingdings" panose="05000000000000000000" pitchFamily="2" charset="2"/>
              <a:buChar char="q"/>
            </a:pPr>
            <a:r>
              <a:rPr lang="ar-TN" sz="2400" dirty="0" smtClean="0"/>
              <a:t>المرسوم عدد 88 لسنة 2011 المؤرخ في 24 سبتمبر 2011</a:t>
            </a:r>
          </a:p>
          <a:p>
            <a:pPr algn="r" rtl="1">
              <a:buFont typeface="Wingdings" panose="05000000000000000000" pitchFamily="2" charset="2"/>
              <a:buChar char="q"/>
            </a:pPr>
            <a:r>
              <a:rPr lang="ar-TN" sz="2400" dirty="0"/>
              <a:t> </a:t>
            </a:r>
            <a:r>
              <a:rPr lang="ar-TN" sz="2400" dirty="0" smtClean="0"/>
              <a:t>أمر عدد 5183 لسنة 2013 مؤرخ في 18 نوفمبر 2013 يتعلق بضبط معايير وإجراءات وشروط اسناد التمويل العمومي للجمعيات</a:t>
            </a:r>
          </a:p>
          <a:p>
            <a:endParaRPr lang="fr-FR" dirty="0"/>
          </a:p>
        </p:txBody>
      </p:sp>
    </p:spTree>
    <p:extLst>
      <p:ext uri="{BB962C8B-B14F-4D97-AF65-F5344CB8AC3E}">
        <p14:creationId xmlns:p14="http://schemas.microsoft.com/office/powerpoint/2010/main" val="2321044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85800"/>
            <a:ext cx="10396882" cy="3375212"/>
          </a:xfrm>
        </p:spPr>
        <p:txBody>
          <a:bodyPr>
            <a:noAutofit/>
          </a:bodyPr>
          <a:lstStyle/>
          <a:p>
            <a:pPr algn="ctr"/>
            <a:r>
              <a:rPr lang="ar-TN" sz="8000" b="1" dirty="0" smtClean="0"/>
              <a:t>كيفية الحصول على إجازة </a:t>
            </a:r>
            <a:r>
              <a:rPr lang="ar-TN" sz="8000" b="1" dirty="0" err="1" smtClean="0"/>
              <a:t>لاحداث</a:t>
            </a:r>
            <a:r>
              <a:rPr lang="ar-TN" sz="8000" b="1" dirty="0" smtClean="0"/>
              <a:t> واستغلال إذاعة </a:t>
            </a:r>
            <a:r>
              <a:rPr lang="ar-TN" sz="8000" b="1" dirty="0" err="1" smtClean="0"/>
              <a:t>جمعياتية</a:t>
            </a:r>
            <a:r>
              <a:rPr lang="ar-TN" sz="8000" b="1" dirty="0" smtClean="0"/>
              <a:t>؟</a:t>
            </a:r>
            <a:endParaRPr lang="fr-FR" sz="8000" b="1" dirty="0"/>
          </a:p>
        </p:txBody>
      </p:sp>
    </p:spTree>
    <p:extLst>
      <p:ext uri="{BB962C8B-B14F-4D97-AF65-F5344CB8AC3E}">
        <p14:creationId xmlns:p14="http://schemas.microsoft.com/office/powerpoint/2010/main" val="398511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88260"/>
            <a:ext cx="10396882" cy="578222"/>
          </a:xfrm>
        </p:spPr>
        <p:txBody>
          <a:bodyPr>
            <a:normAutofit fontScale="90000"/>
          </a:bodyPr>
          <a:lstStyle/>
          <a:p>
            <a:pPr algn="ctr"/>
            <a:r>
              <a:rPr lang="ar-TN" b="1" dirty="0" smtClean="0"/>
              <a:t>شروط الحصول على الاجازة </a:t>
            </a:r>
            <a:endParaRPr lang="fr-FR" b="1" dirty="0"/>
          </a:p>
        </p:txBody>
      </p:sp>
      <p:sp>
        <p:nvSpPr>
          <p:cNvPr id="3" name="Espace réservé du contenu 2"/>
          <p:cNvSpPr>
            <a:spLocks noGrp="1"/>
          </p:cNvSpPr>
          <p:nvPr>
            <p:ph sz="quarter" idx="13"/>
          </p:nvPr>
        </p:nvSpPr>
        <p:spPr>
          <a:xfrm>
            <a:off x="0" y="1075766"/>
            <a:ext cx="11618259" cy="4693022"/>
          </a:xfrm>
        </p:spPr>
        <p:txBody>
          <a:bodyPr>
            <a:normAutofit fontScale="77500" lnSpcReduction="20000"/>
          </a:bodyPr>
          <a:lstStyle/>
          <a:p>
            <a:pPr marL="0" indent="0" algn="r">
              <a:buNone/>
            </a:pPr>
            <a:r>
              <a:rPr lang="ar-TN" b="1" dirty="0" smtClean="0"/>
              <a:t>الفصل 5من كراس الشروط</a:t>
            </a:r>
          </a:p>
          <a:p>
            <a:pPr marL="0" indent="0" algn="r">
              <a:buNone/>
            </a:pPr>
            <a:r>
              <a:rPr lang="ar-TN" sz="2900" dirty="0" smtClean="0"/>
              <a:t>1- يجب أن تكون الجمعية المترشحة للحصول على الاجازة ذات جنسية تونسية مكونة طبقا للمرسوم عدد 88 لسنة 2011 المؤرخ في 24 سبتمبر 2011 المتعلق بتنظيم الجمعيات</a:t>
            </a:r>
          </a:p>
          <a:p>
            <a:pPr marL="0" indent="0" algn="r">
              <a:buNone/>
            </a:pPr>
            <a:r>
              <a:rPr lang="ar-TN" sz="2900" b="1" dirty="0" smtClean="0">
                <a:solidFill>
                  <a:srgbClr val="FF0000"/>
                </a:solidFill>
              </a:rPr>
              <a:t>ملف </a:t>
            </a:r>
            <a:r>
              <a:rPr lang="ar-TN" sz="2900" b="1" dirty="0" err="1" smtClean="0">
                <a:solidFill>
                  <a:srgbClr val="FF0000"/>
                </a:solidFill>
              </a:rPr>
              <a:t>الترشج</a:t>
            </a:r>
            <a:endParaRPr lang="ar-TN" sz="2900" b="1" dirty="0" smtClean="0">
              <a:solidFill>
                <a:srgbClr val="FF0000"/>
              </a:solidFill>
            </a:endParaRPr>
          </a:p>
          <a:p>
            <a:pPr marL="0" indent="0" algn="r">
              <a:buNone/>
            </a:pPr>
            <a:r>
              <a:rPr lang="ar-TN" sz="2900" dirty="0" smtClean="0"/>
              <a:t>على الجمعية أن تقدم للهيئة ملف ترشح يحتوي على الوثائق التالية:</a:t>
            </a:r>
          </a:p>
          <a:p>
            <a:pPr marL="0" indent="0" algn="r">
              <a:buNone/>
            </a:pPr>
            <a:r>
              <a:rPr lang="ar-TN" sz="2900" dirty="0" smtClean="0"/>
              <a:t>1- مطلب ممضى من قبل الممثل القانوني للجمعية </a:t>
            </a:r>
            <a:r>
              <a:rPr lang="ar-TN" sz="2900" dirty="0" err="1" smtClean="0"/>
              <a:t>لاحداث</a:t>
            </a:r>
            <a:r>
              <a:rPr lang="ar-TN" sz="2900" dirty="0" smtClean="0"/>
              <a:t> واستغلال قناة إذاعية </a:t>
            </a:r>
            <a:r>
              <a:rPr lang="ar-TN" sz="2900" dirty="0" err="1" smtClean="0"/>
              <a:t>جمعياتية</a:t>
            </a:r>
            <a:endParaRPr lang="ar-TN" sz="2900" dirty="0" smtClean="0"/>
          </a:p>
          <a:p>
            <a:pPr marL="0" indent="0" algn="r">
              <a:buNone/>
            </a:pPr>
            <a:r>
              <a:rPr lang="ar-TN" sz="2900" dirty="0" smtClean="0"/>
              <a:t>2- نسخة قانونية من النظام الأساسي للجمعية، مؤرخ وممضى من قبل الممثل القانوني للجمعية</a:t>
            </a:r>
          </a:p>
          <a:p>
            <a:pPr marL="0" indent="0" algn="r">
              <a:buNone/>
            </a:pPr>
            <a:r>
              <a:rPr lang="ar-TN" sz="2900" dirty="0" smtClean="0"/>
              <a:t>3- القوائم المالية للتصرف المالي للجمعية للسنوات الأخيرة وذلك في حدود ثلاث سنوات مالية ان وجدت ، ويجب أن تبين تلك القوائم المقابيض المتصلة </a:t>
            </a:r>
            <a:r>
              <a:rPr lang="ar-TN" sz="2900" dirty="0" err="1" smtClean="0"/>
              <a:t>بالاشهار</a:t>
            </a:r>
            <a:r>
              <a:rPr lang="ar-TN" sz="2900" dirty="0" smtClean="0"/>
              <a:t> والتبني والمساعدات والهبات,</a:t>
            </a:r>
          </a:p>
          <a:p>
            <a:pPr marL="0" indent="0" algn="r">
              <a:buNone/>
            </a:pPr>
            <a:r>
              <a:rPr lang="ar-TN" sz="2900" dirty="0" smtClean="0"/>
              <a:t>4- قائمة مؤسسي الجمعية وأعضاء الهيئة المديرة للجمعية ووظائفهم والتنصيص فيها على أسمائهم وألقابهم وتواريخ وأماكن ولادتهم وجنسياتهم وأرقام بطاقات تعريفهم الوطنية ومهنهم</a:t>
            </a:r>
          </a:p>
          <a:p>
            <a:pPr marL="0" indent="0" algn="r">
              <a:buNone/>
            </a:pPr>
            <a:endParaRPr lang="ar-TN" dirty="0" smtClean="0"/>
          </a:p>
          <a:p>
            <a:pPr marL="0" indent="0" algn="r">
              <a:buNone/>
            </a:pPr>
            <a:endParaRPr lang="fr-FR" dirty="0"/>
          </a:p>
        </p:txBody>
      </p:sp>
    </p:spTree>
    <p:extLst>
      <p:ext uri="{BB962C8B-B14F-4D97-AF65-F5344CB8AC3E}">
        <p14:creationId xmlns:p14="http://schemas.microsoft.com/office/powerpoint/2010/main" val="2827965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21024" y="242048"/>
            <a:ext cx="11698942" cy="5472952"/>
          </a:xfrm>
        </p:spPr>
        <p:txBody>
          <a:bodyPr/>
          <a:lstStyle/>
          <a:p>
            <a:pPr marL="0" indent="0" algn="r">
              <a:buNone/>
            </a:pPr>
            <a:r>
              <a:rPr lang="ar-TN" dirty="0"/>
              <a:t>5- </a:t>
            </a:r>
            <a:r>
              <a:rPr lang="ar-TN" sz="2400" dirty="0"/>
              <a:t>مذكرة مفصّلة تبين ارتباط الجمعية وأعضائها مع جمعيات أو منشآت أخرى في قطاع الاعلام أو الاتصال أو الاشهار أو </a:t>
            </a:r>
            <a:r>
              <a:rPr lang="ar-TN" sz="2400" dirty="0" smtClean="0"/>
              <a:t>الصحافة</a:t>
            </a:r>
          </a:p>
          <a:p>
            <a:pPr marL="0" indent="0" algn="r">
              <a:buNone/>
            </a:pPr>
            <a:r>
              <a:rPr lang="ar-TN" sz="2400" dirty="0" smtClean="0"/>
              <a:t>6- شهادة بنكية أو بريدية في وجود حساب باسم الجمعية</a:t>
            </a:r>
          </a:p>
          <a:p>
            <a:pPr marL="0" indent="0" algn="r">
              <a:buNone/>
            </a:pPr>
            <a:r>
              <a:rPr lang="ar-TN" sz="2400" dirty="0" smtClean="0"/>
              <a:t>7- ملف يتضمن التوجهات الأساسية للبرمجة وخاصياتها والموارد البشرية المرصودة وتصور للتعديل الذاتي داخل المؤسسة يضم خاصة الميثاق التحريري واحداث خطة الموفق الإعلامي وميثاقا أخلاقيا يكون متلائما مع المواثيق الدولية لأخلاقيات المهنة</a:t>
            </a:r>
          </a:p>
          <a:p>
            <a:pPr marL="0" indent="0" algn="r">
              <a:buNone/>
            </a:pPr>
            <a:r>
              <a:rPr lang="ar-TN" sz="2400" dirty="0" smtClean="0"/>
              <a:t>8- المعطيات المتعلقة بالمنطقة التي تغطيها القناة الاذاعية ومواقع الارسال</a:t>
            </a:r>
          </a:p>
          <a:p>
            <a:pPr marL="0" indent="0" algn="r">
              <a:buNone/>
            </a:pPr>
            <a:r>
              <a:rPr lang="ar-TN" sz="2400" dirty="0" smtClean="0"/>
              <a:t>9- الخاصيات الفنية لتجهيزات البث والارسال</a:t>
            </a:r>
          </a:p>
          <a:p>
            <a:pPr marL="0" indent="0" algn="r">
              <a:buNone/>
            </a:pPr>
            <a:r>
              <a:rPr lang="ar-TN" sz="2400" dirty="0" smtClean="0"/>
              <a:t>10- التزام كتابي شخصي ممضى من طرف الممثل القانوني للجمعية بعدم استعمال القناة الاذاعية </a:t>
            </a:r>
            <a:r>
              <a:rPr lang="ar-TN" sz="2400" dirty="0" err="1" smtClean="0"/>
              <a:t>الجمعياتية</a:t>
            </a:r>
            <a:r>
              <a:rPr lang="ar-TN" sz="2400" dirty="0" smtClean="0"/>
              <a:t> لغرض الدعاية أو التسويق لصورته الخاصة أو لصورة غيره أو لحزب ما</a:t>
            </a:r>
            <a:endParaRPr lang="ar-TN" sz="2400" dirty="0"/>
          </a:p>
        </p:txBody>
      </p:sp>
    </p:spTree>
    <p:extLst>
      <p:ext uri="{BB962C8B-B14F-4D97-AF65-F5344CB8AC3E}">
        <p14:creationId xmlns:p14="http://schemas.microsoft.com/office/powerpoint/2010/main" val="2757355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309282"/>
            <a:ext cx="10396882" cy="699247"/>
          </a:xfrm>
        </p:spPr>
        <p:txBody>
          <a:bodyPr>
            <a:normAutofit fontScale="90000"/>
          </a:bodyPr>
          <a:lstStyle/>
          <a:p>
            <a:pPr algn="ctr"/>
            <a:r>
              <a:rPr lang="ar-TN" b="1" dirty="0" smtClean="0"/>
              <a:t>موانع الحصول على الاجازة </a:t>
            </a:r>
            <a:endParaRPr lang="fr-FR" b="1" dirty="0"/>
          </a:p>
        </p:txBody>
      </p:sp>
      <p:sp>
        <p:nvSpPr>
          <p:cNvPr id="3" name="Espace réservé du contenu 2"/>
          <p:cNvSpPr>
            <a:spLocks noGrp="1"/>
          </p:cNvSpPr>
          <p:nvPr>
            <p:ph sz="quarter" idx="13"/>
          </p:nvPr>
        </p:nvSpPr>
        <p:spPr>
          <a:xfrm>
            <a:off x="685800" y="806825"/>
            <a:ext cx="10394707" cy="4567762"/>
          </a:xfrm>
        </p:spPr>
        <p:txBody>
          <a:bodyPr>
            <a:normAutofit lnSpcReduction="10000"/>
          </a:bodyPr>
          <a:lstStyle/>
          <a:p>
            <a:pPr marL="0" indent="0">
              <a:buNone/>
            </a:pPr>
            <a:endParaRPr lang="ar-TN" dirty="0" smtClean="0"/>
          </a:p>
          <a:p>
            <a:pPr marL="0" indent="0">
              <a:buNone/>
            </a:pPr>
            <a:endParaRPr lang="ar-TN" dirty="0"/>
          </a:p>
          <a:p>
            <a:pPr marL="0" indent="0" algn="r">
              <a:buNone/>
            </a:pPr>
            <a:r>
              <a:rPr lang="ar-TN" b="1" u="sng" dirty="0" smtClean="0"/>
              <a:t>الفصل 8 من كراس الشروط</a:t>
            </a:r>
          </a:p>
          <a:p>
            <a:pPr algn="r" rtl="1">
              <a:buFont typeface="Wingdings" panose="05000000000000000000" pitchFamily="2" charset="2"/>
              <a:buChar char="v"/>
            </a:pPr>
            <a:r>
              <a:rPr lang="ar-TN" sz="2400" dirty="0" smtClean="0"/>
              <a:t>أن لا تكون مالكة أو مساهمة في هيكل لسبر الآراء</a:t>
            </a:r>
          </a:p>
          <a:p>
            <a:pPr algn="r" rtl="1">
              <a:buFont typeface="Wingdings" panose="05000000000000000000" pitchFamily="2" charset="2"/>
              <a:buChar char="v"/>
            </a:pPr>
            <a:r>
              <a:rPr lang="ar-TN" sz="2400" dirty="0"/>
              <a:t> </a:t>
            </a:r>
            <a:r>
              <a:rPr lang="ar-TN" sz="2400" dirty="0" smtClean="0"/>
              <a:t>أن لا تكون مالكة أو مساهمة في شركة اشهارية تقدم نفس الخدمات لمنشآت إعلامية أخرى</a:t>
            </a:r>
          </a:p>
          <a:p>
            <a:pPr marL="0" indent="0" algn="r" rtl="1">
              <a:buNone/>
            </a:pPr>
            <a:endParaRPr lang="ar-TN" sz="2400" dirty="0"/>
          </a:p>
          <a:p>
            <a:pPr marL="0" indent="0" algn="r" rtl="1">
              <a:buNone/>
            </a:pPr>
            <a:r>
              <a:rPr lang="ar-TN" sz="2400" b="1" u="sng" dirty="0" smtClean="0"/>
              <a:t>الفصل 9 من كراس الشروط</a:t>
            </a:r>
          </a:p>
          <a:p>
            <a:pPr algn="r" rtl="1">
              <a:buFont typeface="Wingdings" panose="05000000000000000000" pitchFamily="2" charset="2"/>
              <a:buChar char="q"/>
            </a:pPr>
            <a:r>
              <a:rPr lang="ar-TN" sz="2400" dirty="0"/>
              <a:t> </a:t>
            </a:r>
            <a:r>
              <a:rPr lang="ar-TN" sz="2400" dirty="0" smtClean="0"/>
              <a:t>أن لا يكون مؤسسو ومسيرو الجمعية ممن يضطلعون بمسؤوليات ضمن هياكل الأحزاب السياسية </a:t>
            </a:r>
          </a:p>
          <a:p>
            <a:pPr algn="r" rtl="1">
              <a:buFont typeface="Wingdings" panose="05000000000000000000" pitchFamily="2" charset="2"/>
              <a:buChar char="q"/>
            </a:pPr>
            <a:r>
              <a:rPr lang="ar-TN" sz="2400" dirty="0" smtClean="0"/>
              <a:t>أن لا يتم تسيير القناة الاذاعية </a:t>
            </a:r>
            <a:r>
              <a:rPr lang="ar-TN" sz="2400" dirty="0" err="1" smtClean="0"/>
              <a:t>الجمعياتية</a:t>
            </a:r>
            <a:r>
              <a:rPr lang="ar-TN" sz="2400" dirty="0" smtClean="0"/>
              <a:t> من طرف مسؤول أو قيادي أو عضو في هيكل لحزب سياسي</a:t>
            </a:r>
          </a:p>
          <a:p>
            <a:endParaRPr lang="fr-FR" dirty="0"/>
          </a:p>
        </p:txBody>
      </p:sp>
    </p:spTree>
    <p:extLst>
      <p:ext uri="{BB962C8B-B14F-4D97-AF65-F5344CB8AC3E}">
        <p14:creationId xmlns:p14="http://schemas.microsoft.com/office/powerpoint/2010/main" val="183317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7279" y="685800"/>
            <a:ext cx="2365403" cy="1151965"/>
          </a:xfrm>
        </p:spPr>
        <p:txBody>
          <a:bodyPr>
            <a:normAutofit fontScale="90000"/>
          </a:bodyPr>
          <a:lstStyle/>
          <a:p>
            <a:pPr algn="ctr"/>
            <a:r>
              <a:rPr lang="ar-TN" dirty="0" smtClean="0"/>
              <a:t>فتح باب الترشحات</a:t>
            </a:r>
            <a:endParaRPr lang="fr-FR" dirty="0"/>
          </a:p>
        </p:txBody>
      </p:sp>
      <p:sp>
        <p:nvSpPr>
          <p:cNvPr id="3" name="Espace réservé du contenu 2"/>
          <p:cNvSpPr>
            <a:spLocks noGrp="1"/>
          </p:cNvSpPr>
          <p:nvPr>
            <p:ph sz="quarter" idx="13"/>
          </p:nvPr>
        </p:nvSpPr>
        <p:spPr>
          <a:xfrm>
            <a:off x="6035040" y="2063396"/>
            <a:ext cx="5045467" cy="3311189"/>
          </a:xfrm>
        </p:spPr>
        <p:txBody>
          <a:bodyPr/>
          <a:lstStyle/>
          <a:p>
            <a:pPr marL="0" indent="0" algn="r">
              <a:buNone/>
            </a:pPr>
            <a:r>
              <a:rPr lang="ar-TN" dirty="0" smtClean="0"/>
              <a:t>الهيئة العليا المستقلة للاتصال السمعي والبصري ، تفتح باب الترشحات لنيل اجازات احداث واستغلال اذاعات خاصة </a:t>
            </a:r>
            <a:r>
              <a:rPr lang="ar-TN" dirty="0" err="1" smtClean="0"/>
              <a:t>وجمعياتية</a:t>
            </a:r>
            <a:r>
              <a:rPr lang="ar-TN" dirty="0" smtClean="0"/>
              <a:t> </a:t>
            </a:r>
          </a:p>
          <a:p>
            <a:pPr marL="0" indent="0" algn="r">
              <a:buNone/>
            </a:pPr>
            <a:r>
              <a:rPr lang="ar-TN" dirty="0" smtClean="0"/>
              <a:t>1- سنة 2014</a:t>
            </a:r>
          </a:p>
          <a:p>
            <a:pPr marL="0" indent="0" algn="r">
              <a:buNone/>
            </a:pPr>
            <a:r>
              <a:rPr lang="ar-TN" dirty="0" smtClean="0"/>
              <a:t>2- سنة 2015</a:t>
            </a:r>
          </a:p>
          <a:p>
            <a:pPr marL="0" indent="0" algn="r">
              <a:buNone/>
            </a:pPr>
            <a:r>
              <a:rPr lang="ar-TN" dirty="0" smtClean="0"/>
              <a:t>3- 2019 : فقط لنيل إجازة احداث واستغلال قنوات إذاعية </a:t>
            </a:r>
            <a:r>
              <a:rPr lang="ar-TN" dirty="0" err="1" smtClean="0"/>
              <a:t>جمعياتية</a:t>
            </a:r>
            <a:r>
              <a:rPr lang="ar-TN" dirty="0" smtClean="0"/>
              <a:t> </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3938337166"/>
              </p:ext>
            </p:extLst>
          </p:nvPr>
        </p:nvGraphicFramePr>
        <p:xfrm>
          <a:off x="1558835" y="0"/>
          <a:ext cx="3666309" cy="6191794"/>
        </p:xfrm>
        <a:graphic>
          <a:graphicData uri="http://schemas.openxmlformats.org/presentationml/2006/ole">
            <mc:AlternateContent xmlns:mc="http://schemas.openxmlformats.org/markup-compatibility/2006">
              <mc:Choice xmlns:v="urn:schemas-microsoft-com:vml" Requires="v">
                <p:oleObj spid="_x0000_s1042" name="Acrobat Document" r:id="rId3" imgW="4533723" imgH="6415677" progId="Acrobat.Document.DC">
                  <p:embed/>
                </p:oleObj>
              </mc:Choice>
              <mc:Fallback>
                <p:oleObj name="Acrobat Document" r:id="rId3" imgW="4533723" imgH="6415677" progId="Acrobat.Document.DC">
                  <p:embed/>
                  <p:pic>
                    <p:nvPicPr>
                      <p:cNvPr id="0" name=""/>
                      <p:cNvPicPr/>
                      <p:nvPr/>
                    </p:nvPicPr>
                    <p:blipFill>
                      <a:blip r:embed="rId4"/>
                      <a:stretch>
                        <a:fillRect/>
                      </a:stretch>
                    </p:blipFill>
                    <p:spPr>
                      <a:xfrm>
                        <a:off x="1558835" y="0"/>
                        <a:ext cx="3666309" cy="6191794"/>
                      </a:xfrm>
                      <a:prstGeom prst="rect">
                        <a:avLst/>
                      </a:prstGeom>
                    </p:spPr>
                  </p:pic>
                </p:oleObj>
              </mc:Fallback>
            </mc:AlternateContent>
          </a:graphicData>
        </a:graphic>
      </p:graphicFrame>
    </p:spTree>
    <p:extLst>
      <p:ext uri="{BB962C8B-B14F-4D97-AF65-F5344CB8AC3E}">
        <p14:creationId xmlns:p14="http://schemas.microsoft.com/office/powerpoint/2010/main" val="1327669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6937" y="524435"/>
            <a:ext cx="4664466" cy="259335"/>
          </a:xfrm>
        </p:spPr>
        <p:txBody>
          <a:bodyPr>
            <a:normAutofit fontScale="90000"/>
          </a:bodyPr>
          <a:lstStyle/>
          <a:p>
            <a:pPr algn="ctr"/>
            <a:r>
              <a:rPr lang="ar-TN" b="1" dirty="0" smtClean="0"/>
              <a:t>فتح باب الترشحات </a:t>
            </a:r>
            <a:br>
              <a:rPr lang="ar-TN" b="1" dirty="0" smtClean="0"/>
            </a:br>
            <a:endParaRPr lang="fr-FR" b="1" dirty="0"/>
          </a:p>
        </p:txBody>
      </p:sp>
      <p:sp>
        <p:nvSpPr>
          <p:cNvPr id="3" name="Espace réservé du contenu 2"/>
          <p:cNvSpPr>
            <a:spLocks noGrp="1"/>
          </p:cNvSpPr>
          <p:nvPr>
            <p:ph sz="quarter" idx="13"/>
          </p:nvPr>
        </p:nvSpPr>
        <p:spPr>
          <a:xfrm>
            <a:off x="-134471" y="658906"/>
            <a:ext cx="11927541" cy="4935070"/>
          </a:xfrm>
        </p:spPr>
        <p:txBody>
          <a:bodyPr>
            <a:normAutofit fontScale="92500" lnSpcReduction="10000"/>
          </a:bodyPr>
          <a:lstStyle/>
          <a:p>
            <a:pPr marL="0" indent="0">
              <a:buNone/>
            </a:pPr>
            <a:endParaRPr lang="ar-TN" sz="2200" b="1" dirty="0" smtClean="0"/>
          </a:p>
          <a:p>
            <a:pPr marL="0" indent="0" algn="r">
              <a:buNone/>
            </a:pPr>
            <a:r>
              <a:rPr lang="ar-TN" sz="2200" b="1" dirty="0" smtClean="0"/>
              <a:t>يتضمن البلاغ الخاص بفتح باب الترشحات للحصول على إجازة احداث واستغلال قنوات إذاعية :</a:t>
            </a:r>
          </a:p>
          <a:p>
            <a:pPr algn="r" rtl="1">
              <a:buFont typeface="Wingdings" panose="05000000000000000000" pitchFamily="2" charset="2"/>
              <a:buChar char="Ø"/>
            </a:pPr>
            <a:r>
              <a:rPr lang="ar-TN" sz="2200" b="1" dirty="0" smtClean="0"/>
              <a:t>صنف الإذاعات المعنية</a:t>
            </a:r>
          </a:p>
          <a:p>
            <a:pPr algn="r" rtl="1">
              <a:buFont typeface="Wingdings" panose="05000000000000000000" pitchFamily="2" charset="2"/>
              <a:buChar char="Ø"/>
            </a:pPr>
            <a:r>
              <a:rPr lang="ar-TN" sz="2200" b="1" dirty="0" smtClean="0"/>
              <a:t>الآجال المضبوطة لتقديم المطالب</a:t>
            </a:r>
          </a:p>
          <a:p>
            <a:pPr algn="r" rtl="1">
              <a:buFont typeface="Wingdings" panose="05000000000000000000" pitchFamily="2" charset="2"/>
              <a:buChar char="Ø"/>
            </a:pPr>
            <a:r>
              <a:rPr lang="ar-TN" sz="2200" b="1" dirty="0" smtClean="0"/>
              <a:t>الترددات المتوفرة </a:t>
            </a:r>
          </a:p>
          <a:p>
            <a:pPr algn="r" rtl="1">
              <a:buFont typeface="Wingdings" panose="05000000000000000000" pitchFamily="2" charset="2"/>
              <a:buChar char="Ø"/>
            </a:pPr>
            <a:r>
              <a:rPr lang="ar-TN" sz="2200" b="1" dirty="0" smtClean="0"/>
              <a:t>التخصص</a:t>
            </a:r>
          </a:p>
          <a:p>
            <a:pPr algn="r" rtl="1">
              <a:buFont typeface="Wingdings" panose="05000000000000000000" pitchFamily="2" charset="2"/>
              <a:buChar char="Ø"/>
            </a:pPr>
            <a:r>
              <a:rPr lang="ar-TN" sz="2200" b="1" dirty="0" smtClean="0"/>
              <a:t>التنصيص على شروط الترشح للحصول على الاجازة: -جمعية محدثة طبقا للمرسوم 88لسنة2011.</a:t>
            </a:r>
          </a:p>
          <a:p>
            <a:pPr marL="0" indent="0" algn="r" rtl="1">
              <a:buNone/>
            </a:pPr>
            <a:r>
              <a:rPr lang="ar-TN" sz="2200" b="1" dirty="0"/>
              <a:t> </a:t>
            </a:r>
            <a:r>
              <a:rPr lang="ar-TN" sz="2200" b="1" dirty="0" smtClean="0"/>
              <a:t>                                                                - أن لا تقل مدة نشاط الجمعية عند تقديم المطلب عن الثلاث سنوات</a:t>
            </a:r>
          </a:p>
          <a:p>
            <a:pPr algn="r" rtl="1">
              <a:buFont typeface="Wingdings" panose="05000000000000000000" pitchFamily="2" charset="2"/>
              <a:buChar char="Ø"/>
            </a:pPr>
            <a:r>
              <a:rPr lang="ar-TN" sz="2200" b="1" dirty="0" smtClean="0"/>
              <a:t>التنصيص على المعايير </a:t>
            </a:r>
            <a:r>
              <a:rPr lang="ar-TN" sz="2200" b="1" dirty="0" err="1" smtClean="0"/>
              <a:t>لاسناد</a:t>
            </a:r>
            <a:r>
              <a:rPr lang="ar-TN" sz="2200" b="1" dirty="0" smtClean="0"/>
              <a:t> </a:t>
            </a:r>
            <a:r>
              <a:rPr lang="ar-TN" sz="2200" b="1" smtClean="0"/>
              <a:t>الاجازات:- </a:t>
            </a:r>
            <a:r>
              <a:rPr lang="ar-TN" sz="2200" b="1" dirty="0" smtClean="0"/>
              <a:t>قدرة الجمعية المترشحة على تكريس اعلام القرب من خلال تقديم برامج متنوعة وذات جودة تسهم في تفعيل مبادئ التنمية والديمقراطية المحلية</a:t>
            </a:r>
          </a:p>
          <a:p>
            <a:pPr marL="0" indent="0" algn="r" rtl="1">
              <a:buNone/>
            </a:pPr>
            <a:r>
              <a:rPr lang="ar-TN" sz="2200" b="1" dirty="0" smtClean="0"/>
              <a:t>                  -قدرة الجمعية على تقديم خدمة مستدامة والوصول الى الجمهور المستهدف</a:t>
            </a:r>
          </a:p>
          <a:p>
            <a:endParaRPr lang="fr-FR" dirty="0"/>
          </a:p>
        </p:txBody>
      </p:sp>
    </p:spTree>
    <p:extLst>
      <p:ext uri="{BB962C8B-B14F-4D97-AF65-F5344CB8AC3E}">
        <p14:creationId xmlns:p14="http://schemas.microsoft.com/office/powerpoint/2010/main" val="3071188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348344"/>
            <a:ext cx="10394707" cy="5026242"/>
          </a:xfrm>
        </p:spPr>
        <p:txBody>
          <a:bodyPr/>
          <a:lstStyle/>
          <a:p>
            <a:pPr marL="0" indent="0" algn="r">
              <a:buNone/>
            </a:pPr>
            <a:r>
              <a:rPr lang="ar-TN" b="1" dirty="0" smtClean="0"/>
              <a:t>كما يتضمن ملف الترشح والمنصوص عليه في البلاغ:</a:t>
            </a:r>
          </a:p>
          <a:p>
            <a:pPr algn="r" rtl="1">
              <a:buFont typeface="Wingdings" panose="05000000000000000000" pitchFamily="2" charset="2"/>
              <a:buChar char="ü"/>
            </a:pPr>
            <a:r>
              <a:rPr lang="ar-TN" dirty="0" smtClean="0"/>
              <a:t>تقرير عن أنشطة الجمعية خلال الثلاث سنوات الأخيرة والمؤيدات المثبتة (تقرير أدبي ومالي)</a:t>
            </a:r>
          </a:p>
          <a:p>
            <a:pPr algn="r" rtl="1">
              <a:buFont typeface="Wingdings" panose="05000000000000000000" pitchFamily="2" charset="2"/>
              <a:buChar char="ü"/>
            </a:pPr>
            <a:r>
              <a:rPr lang="ar-TN" dirty="0" smtClean="0"/>
              <a:t>الوثائق المتعلقة والمنبثقة عن آخر مؤتمر للجمعية</a:t>
            </a:r>
          </a:p>
          <a:p>
            <a:pPr algn="r" rtl="1">
              <a:buFont typeface="Wingdings" panose="05000000000000000000" pitchFamily="2" charset="2"/>
              <a:buChar char="ü"/>
            </a:pPr>
            <a:r>
              <a:rPr lang="ar-TN" dirty="0" smtClean="0"/>
              <a:t>قائمة اسمية في المتطوعين والعاملين في الجمعية</a:t>
            </a:r>
          </a:p>
          <a:p>
            <a:pPr algn="r" rtl="1">
              <a:buFont typeface="Wingdings" panose="05000000000000000000" pitchFamily="2" charset="2"/>
              <a:buChar char="ü"/>
            </a:pPr>
            <a:r>
              <a:rPr lang="ar-TN" dirty="0" smtClean="0"/>
              <a:t>سيرة ذاتية للقائمين على برمجة الإذاعة</a:t>
            </a:r>
            <a:endParaRPr lang="ar-TN" dirty="0"/>
          </a:p>
          <a:p>
            <a:pPr algn="r" rtl="1">
              <a:buFont typeface="Wingdings" panose="05000000000000000000" pitchFamily="2" charset="2"/>
              <a:buChar char="v"/>
            </a:pPr>
            <a:r>
              <a:rPr lang="ar-TN" dirty="0" smtClean="0"/>
              <a:t>في </a:t>
            </a:r>
            <a:r>
              <a:rPr lang="ar-TN" b="1" dirty="0" smtClean="0">
                <a:solidFill>
                  <a:srgbClr val="FF0000"/>
                </a:solidFill>
              </a:rPr>
              <a:t>البلاغات السابقة</a:t>
            </a:r>
          </a:p>
          <a:p>
            <a:pPr algn="r" rtl="1">
              <a:buFontTx/>
              <a:buChar char="-"/>
            </a:pPr>
            <a:r>
              <a:rPr lang="ar-TN" dirty="0" smtClean="0"/>
              <a:t>كان التأكيد على اسناد الاجازات في حدود الترددات المتوفرة والقابلة للاستعمال حسب المخطط الوطني للطيف الترددي</a:t>
            </a:r>
          </a:p>
          <a:p>
            <a:pPr algn="r" rtl="1">
              <a:buFontTx/>
              <a:buChar char="-"/>
            </a:pPr>
            <a:r>
              <a:rPr lang="ar-TN" dirty="0" smtClean="0"/>
              <a:t>إعطاء الأولوية للجهات التي ليس فيها قنوات إذاعية + ولمشاريع الإذاعات المتخصصة</a:t>
            </a:r>
          </a:p>
          <a:p>
            <a:pPr algn="r" rtl="1">
              <a:buFontTx/>
              <a:buChar char="-"/>
            </a:pPr>
            <a:r>
              <a:rPr lang="ar-TN" b="1" dirty="0" smtClean="0">
                <a:solidFill>
                  <a:srgbClr val="FF0000"/>
                </a:solidFill>
              </a:rPr>
              <a:t>في المستقبل </a:t>
            </a:r>
            <a:r>
              <a:rPr lang="ar-TN" dirty="0" smtClean="0"/>
              <a:t>: الأولوية للجهات التي لا توجد فيها اذاعات </a:t>
            </a:r>
            <a:r>
              <a:rPr lang="ar-TN" dirty="0" err="1" smtClean="0"/>
              <a:t>جمعياتية</a:t>
            </a:r>
            <a:r>
              <a:rPr lang="ar-TN" dirty="0" smtClean="0"/>
              <a:t> (تكريس مبدأ تكافؤ الفرص بين الجهات)</a:t>
            </a:r>
            <a:endParaRPr lang="fr-FR" dirty="0"/>
          </a:p>
        </p:txBody>
      </p:sp>
    </p:spTree>
    <p:extLst>
      <p:ext uri="{BB962C8B-B14F-4D97-AF65-F5344CB8AC3E}">
        <p14:creationId xmlns:p14="http://schemas.microsoft.com/office/powerpoint/2010/main" val="1482899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1914</TotalTime>
  <Words>649</Words>
  <Application>Microsoft Office PowerPoint</Application>
  <PresentationFormat>Grand écran</PresentationFormat>
  <Paragraphs>61</Paragraphs>
  <Slides>10</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6" baseType="lpstr">
      <vt:lpstr>Arial</vt:lpstr>
      <vt:lpstr>Impact</vt:lpstr>
      <vt:lpstr>Times New Roman</vt:lpstr>
      <vt:lpstr>Wingdings</vt:lpstr>
      <vt:lpstr>Grand événement</vt:lpstr>
      <vt:lpstr>Acrobat Document</vt:lpstr>
      <vt:lpstr>الإذاعات الجمعياتية : كيفية الحصول على الاجازة</vt:lpstr>
      <vt:lpstr>الاطار القانوني</vt:lpstr>
      <vt:lpstr>كيفية الحصول على إجازة لاحداث واستغلال إذاعة جمعياتية؟</vt:lpstr>
      <vt:lpstr>شروط الحصول على الاجازة </vt:lpstr>
      <vt:lpstr>Présentation PowerPoint</vt:lpstr>
      <vt:lpstr>موانع الحصول على الاجازة </vt:lpstr>
      <vt:lpstr>فتح باب الترشحات</vt:lpstr>
      <vt:lpstr>فتح باب الترشحات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radhia saidi</dc:creator>
  <cp:lastModifiedBy>hp</cp:lastModifiedBy>
  <cp:revision>144</cp:revision>
  <cp:lastPrinted>2022-09-16T11:56:25Z</cp:lastPrinted>
  <dcterms:created xsi:type="dcterms:W3CDTF">2019-12-09T20:14:48Z</dcterms:created>
  <dcterms:modified xsi:type="dcterms:W3CDTF">2022-10-12T11:11:43Z</dcterms:modified>
</cp:coreProperties>
</file>