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Changa SemiBold"/>
      <p:regular r:id="rId21"/>
      <p:bold r:id="rId22"/>
    </p:embeddedFont>
    <p:embeddedFont>
      <p:font typeface="Source Code Pro"/>
      <p:regular r:id="rId23"/>
      <p:bold r:id="rId24"/>
      <p:italic r:id="rId25"/>
      <p:boldItalic r:id="rId26"/>
    </p:embeddedFont>
    <p:embeddedFont>
      <p:font typeface="Changa"/>
      <p:regular r:id="rId27"/>
      <p:bold r:id="rId28"/>
    </p:embeddedFont>
    <p:embeddedFont>
      <p:font typeface="Changa Medium"/>
      <p:regular r:id="rId29"/>
      <p:bold r:id="rId30"/>
    </p:embeddedFont>
    <p:embeddedFont>
      <p:font typeface="Oswald"/>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ChangaSemiBold-bold.fntdata"/><Relationship Id="rId21" Type="http://schemas.openxmlformats.org/officeDocument/2006/relationships/font" Target="fonts/ChangaSemiBold-regular.fntdata"/><Relationship Id="rId24" Type="http://schemas.openxmlformats.org/officeDocument/2006/relationships/font" Target="fonts/SourceCodePro-bold.fntdata"/><Relationship Id="rId23" Type="http://schemas.openxmlformats.org/officeDocument/2006/relationships/font" Target="fonts/SourceCodePr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ourceCodePro-boldItalic.fntdata"/><Relationship Id="rId25" Type="http://schemas.openxmlformats.org/officeDocument/2006/relationships/font" Target="fonts/SourceCodePro-italic.fntdata"/><Relationship Id="rId28" Type="http://schemas.openxmlformats.org/officeDocument/2006/relationships/font" Target="fonts/Changa-bold.fntdata"/><Relationship Id="rId27" Type="http://schemas.openxmlformats.org/officeDocument/2006/relationships/font" Target="fonts/Changa-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hangaMedium-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swald-regular.fntdata"/><Relationship Id="rId30" Type="http://schemas.openxmlformats.org/officeDocument/2006/relationships/font" Target="fonts/ChangaMedium-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Oswald-bold.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c6f80d1f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c6f80d1f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c15987ab75_0_4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c15987ab75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c15987ab75_0_5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c15987ab75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c15987ab75_0_6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c15987ab75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c15987ab75_0_7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c15987ab75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c15987ab75_0_8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c15987ab75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c6f80d1ff_0_6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c6f80d1ff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c15987ab75_0_9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c15987ab75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c6f80d1ff_0_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c6f80d1f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c6f80d1ff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c6f80d1f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c6f80d1ff_0_2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c6f80d1f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c15987ab75_0_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c15987ab7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c15987ab75_0_1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c15987ab7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c15987ab75_0_2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c15987ab75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c15987ab75_0_3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c15987ab75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5" y="0"/>
            <a:ext cx="9144000" cy="3124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411175" y="644300"/>
            <a:ext cx="8282400" cy="21090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13" name="Google Shape;13;p2"/>
          <p:cNvSpPr txBox="1"/>
          <p:nvPr>
            <p:ph idx="1" type="subTitle"/>
          </p:nvPr>
        </p:nvSpPr>
        <p:spPr>
          <a:xfrm>
            <a:off x="411175" y="3398250"/>
            <a:ext cx="8282400" cy="12606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cap="flat" cmpd="sng" w="28575">
            <a:solidFill>
              <a:schemeClr val="dk1"/>
            </a:solidFill>
            <a:prstDash val="lgDash"/>
            <a:round/>
            <a:headEnd len="sm" w="sm" type="none"/>
            <a:tailEnd len="sm" w="sm" type="none"/>
          </a:ln>
        </p:spPr>
      </p:cxnSp>
      <p:sp>
        <p:nvSpPr>
          <p:cNvPr id="53" name="Google Shape;5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4" name="Google Shape;54;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430800" y="1889700"/>
            <a:ext cx="8282400" cy="15165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1" name="Google Shape;21;p4"/>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6" name="Google Shape;26;p5"/>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7" name="Google Shape;27;p5"/>
          <p:cNvSpPr txBox="1"/>
          <p:nvPr>
            <p:ph idx="1" type="body"/>
          </p:nvPr>
        </p:nvSpPr>
        <p:spPr>
          <a:xfrm>
            <a:off x="311700" y="1468825"/>
            <a:ext cx="3999900" cy="3099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832400" y="1468825"/>
            <a:ext cx="3999900" cy="3099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cap="flat" cmpd="sng" w="19050">
            <a:solidFill>
              <a:schemeClr val="dk2"/>
            </a:solidFill>
            <a:prstDash val="lgDash"/>
            <a:round/>
            <a:headEnd len="sm" w="sm" type="none"/>
            <a:tailEnd len="sm" w="sm" type="none"/>
          </a:ln>
        </p:spPr>
      </p:cxnSp>
      <p:sp>
        <p:nvSpPr>
          <p:cNvPr id="35" name="Google Shape;35;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6" name="Google Shape;36;p7"/>
          <p:cNvSpPr txBox="1"/>
          <p:nvPr>
            <p:ph idx="1" type="body"/>
          </p:nvPr>
        </p:nvSpPr>
        <p:spPr>
          <a:xfrm>
            <a:off x="311700" y="1618204"/>
            <a:ext cx="2808000" cy="29508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8" name="Shape 38"/>
        <p:cNvGrpSpPr/>
        <p:nvPr/>
      </p:nvGrpSpPr>
      <p:grpSpPr>
        <a:xfrm>
          <a:off x="0" y="0"/>
          <a:ext cx="0" cy="0"/>
          <a:chOff x="0" y="0"/>
          <a:chExt cx="0" cy="0"/>
        </a:xfrm>
      </p:grpSpPr>
      <p:sp>
        <p:nvSpPr>
          <p:cNvPr id="39" name="Google Shape;39;p8"/>
          <p:cNvSpPr txBox="1"/>
          <p:nvPr>
            <p:ph type="title"/>
          </p:nvPr>
        </p:nvSpPr>
        <p:spPr>
          <a:xfrm>
            <a:off x="490250" y="528900"/>
            <a:ext cx="5678100" cy="40857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1"/>
        </a:solidFill>
      </p:bgPr>
    </p:bg>
    <p:spTree>
      <p:nvGrpSpPr>
        <p:cNvPr id="4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577200" cy="0"/>
          </a:xfrm>
          <a:prstGeom prst="straightConnector1">
            <a:avLst/>
          </a:prstGeom>
          <a:noFill/>
          <a:ln cap="flat" cmpd="sng" w="19050">
            <a:solidFill>
              <a:schemeClr val="dk1"/>
            </a:solidFill>
            <a:prstDash val="lgDash"/>
            <a:round/>
            <a:headEnd len="sm" w="sm" type="none"/>
            <a:tailEnd len="sm" w="sm" type="none"/>
          </a:ln>
        </p:spPr>
      </p:cxnSp>
      <p:sp>
        <p:nvSpPr>
          <p:cNvPr id="44" name="Google Shape;44;p9"/>
          <p:cNvSpPr txBox="1"/>
          <p:nvPr>
            <p:ph type="title"/>
          </p:nvPr>
        </p:nvSpPr>
        <p:spPr>
          <a:xfrm>
            <a:off x="265500" y="1078750"/>
            <a:ext cx="4045200" cy="1789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p:txBody>
      </p:sp>
      <p:sp>
        <p:nvSpPr>
          <p:cNvPr id="45" name="Google Shape;45;p9"/>
          <p:cNvSpPr txBox="1"/>
          <p:nvPr>
            <p:ph idx="1" type="subTitle"/>
          </p:nvPr>
        </p:nvSpPr>
        <p:spPr>
          <a:xfrm>
            <a:off x="265500" y="29214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dern-writer">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7" name="Google Shape;7;p1"/>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411175" y="644300"/>
            <a:ext cx="8282400" cy="2109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fr">
                <a:latin typeface="Changa"/>
                <a:ea typeface="Changa"/>
                <a:cs typeface="Changa"/>
                <a:sym typeface="Changa"/>
              </a:rPr>
              <a:t>أخلاقيات النشر في الويب</a:t>
            </a:r>
            <a:endParaRPr b="1">
              <a:latin typeface="Changa"/>
              <a:ea typeface="Changa"/>
              <a:cs typeface="Changa"/>
              <a:sym typeface="Changa"/>
            </a:endParaRPr>
          </a:p>
        </p:txBody>
      </p:sp>
      <p:sp>
        <p:nvSpPr>
          <p:cNvPr id="63" name="Google Shape;63;p13"/>
          <p:cNvSpPr txBox="1"/>
          <p:nvPr>
            <p:ph idx="1" type="subTitle"/>
          </p:nvPr>
        </p:nvSpPr>
        <p:spPr>
          <a:xfrm>
            <a:off x="411175" y="3398250"/>
            <a:ext cx="8282400" cy="126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latin typeface="Changa SemiBold"/>
                <a:ea typeface="Changa SemiBold"/>
                <a:cs typeface="Changa SemiBold"/>
                <a:sym typeface="Changa SemiBold"/>
              </a:rPr>
              <a:t>ورشة تفاعلية / عصف الذهني</a:t>
            </a:r>
            <a:endParaRPr>
              <a:latin typeface="Changa SemiBold"/>
              <a:ea typeface="Changa SemiBold"/>
              <a:cs typeface="Changa SemiBold"/>
              <a:sym typeface="Changa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2"/>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a:solidFill>
                  <a:schemeClr val="dk1"/>
                </a:solidFill>
                <a:latin typeface="Changa Medium"/>
                <a:ea typeface="Changa Medium"/>
                <a:cs typeface="Changa Medium"/>
                <a:sym typeface="Changa Medium"/>
              </a:rPr>
              <a:t>المعايير الأخلاقية</a:t>
            </a:r>
            <a:endParaRPr>
              <a:solidFill>
                <a:schemeClr val="dk1"/>
              </a:solidFill>
            </a:endParaRPr>
          </a:p>
        </p:txBody>
      </p:sp>
      <p:sp>
        <p:nvSpPr>
          <p:cNvPr id="144" name="Google Shape;144;p22"/>
          <p:cNvSpPr txBox="1"/>
          <p:nvPr>
            <p:ph idx="1" type="body"/>
          </p:nvPr>
        </p:nvSpPr>
        <p:spPr>
          <a:xfrm>
            <a:off x="311700" y="1618204"/>
            <a:ext cx="2808000" cy="2950800"/>
          </a:xfrm>
          <a:prstGeom prst="rect">
            <a:avLst/>
          </a:prstGeom>
        </p:spPr>
        <p:txBody>
          <a:bodyPr anchorCtr="0" anchor="t" bIns="91425" lIns="91425" spcFirstLastPara="1" rIns="91425" wrap="square" tIns="91425">
            <a:noAutofit/>
          </a:bodyPr>
          <a:lstStyle/>
          <a:p>
            <a:pPr indent="0" lvl="0" marL="0" rtl="1" algn="r">
              <a:spcBef>
                <a:spcPts val="1200"/>
              </a:spcBef>
              <a:spcAft>
                <a:spcPts val="0"/>
              </a:spcAft>
              <a:buNone/>
            </a:pPr>
            <a:r>
              <a:rPr b="1" lang="fr" sz="2200">
                <a:solidFill>
                  <a:srgbClr val="000000"/>
                </a:solidFill>
                <a:latin typeface="Times New Roman"/>
                <a:ea typeface="Times New Roman"/>
                <a:cs typeface="Times New Roman"/>
                <a:sym typeface="Times New Roman"/>
              </a:rPr>
              <a:t>6- التعاطي بحذر ودقة مع القضايا ذات الطابع القضائي والصحي</a:t>
            </a:r>
            <a:endParaRPr b="1" sz="2200">
              <a:solidFill>
                <a:srgbClr val="000000"/>
              </a:solidFill>
              <a:latin typeface="Times New Roman"/>
              <a:ea typeface="Times New Roman"/>
              <a:cs typeface="Times New Roman"/>
              <a:sym typeface="Times New Roman"/>
            </a:endParaRPr>
          </a:p>
          <a:p>
            <a:pPr indent="0" lvl="0" marL="0" rtl="1" algn="r">
              <a:spcBef>
                <a:spcPts val="1200"/>
              </a:spcBef>
              <a:spcAft>
                <a:spcPts val="0"/>
              </a:spcAft>
              <a:buNone/>
            </a:pPr>
            <a:r>
              <a:t/>
            </a:r>
            <a:endParaRPr b="1" sz="2200">
              <a:solidFill>
                <a:srgbClr val="000000"/>
              </a:solidFill>
              <a:latin typeface="Times New Roman"/>
              <a:ea typeface="Times New Roman"/>
              <a:cs typeface="Times New Roman"/>
              <a:sym typeface="Times New Roman"/>
            </a:endParaRPr>
          </a:p>
          <a:p>
            <a:pPr indent="0" lvl="0" marL="0" rtl="1" algn="r">
              <a:spcBef>
                <a:spcPts val="1200"/>
              </a:spcBef>
              <a:spcAft>
                <a:spcPts val="0"/>
              </a:spcAft>
              <a:buNone/>
            </a:pPr>
            <a:r>
              <a:t/>
            </a:r>
            <a:endParaRPr b="1" sz="2200">
              <a:solidFill>
                <a:srgbClr val="000000"/>
              </a:solidFill>
              <a:latin typeface="Times New Roman"/>
              <a:ea typeface="Times New Roman"/>
              <a:cs typeface="Times New Roman"/>
              <a:sym typeface="Times New Roman"/>
            </a:endParaRPr>
          </a:p>
          <a:p>
            <a:pPr indent="0" lvl="0" marL="0" rtl="1" algn="r">
              <a:spcBef>
                <a:spcPts val="1200"/>
              </a:spcBef>
              <a:spcAft>
                <a:spcPts val="0"/>
              </a:spcAft>
              <a:buNone/>
            </a:pPr>
            <a:r>
              <a:t/>
            </a:r>
            <a:endParaRPr b="1" sz="2200">
              <a:solidFill>
                <a:srgbClr val="000000"/>
              </a:solidFill>
              <a:latin typeface="Times New Roman"/>
              <a:ea typeface="Times New Roman"/>
              <a:cs typeface="Times New Roman"/>
              <a:sym typeface="Times New Roman"/>
            </a:endParaRPr>
          </a:p>
          <a:p>
            <a:pPr indent="0" lvl="0" marL="0" rtl="1" algn="r">
              <a:spcBef>
                <a:spcPts val="1200"/>
              </a:spcBef>
              <a:spcAft>
                <a:spcPts val="0"/>
              </a:spcAft>
              <a:buNone/>
            </a:pPr>
            <a:r>
              <a:t/>
            </a:r>
            <a:endParaRPr b="1" sz="2200">
              <a:solidFill>
                <a:srgbClr val="000000"/>
              </a:solidFill>
              <a:latin typeface="Times New Roman"/>
              <a:ea typeface="Times New Roman"/>
              <a:cs typeface="Times New Roman"/>
              <a:sym typeface="Times New Roman"/>
            </a:endParaRPr>
          </a:p>
          <a:p>
            <a:pPr indent="0" lvl="0" marL="0" rtl="1" algn="r">
              <a:spcBef>
                <a:spcPts val="1200"/>
              </a:spcBef>
              <a:spcAft>
                <a:spcPts val="0"/>
              </a:spcAft>
              <a:buNone/>
            </a:pPr>
            <a:r>
              <a:t/>
            </a:r>
            <a:endParaRPr b="1" sz="2200">
              <a:solidFill>
                <a:srgbClr val="000000"/>
              </a:solidFill>
              <a:latin typeface="Times New Roman"/>
              <a:ea typeface="Times New Roman"/>
              <a:cs typeface="Times New Roman"/>
              <a:sym typeface="Times New Roman"/>
            </a:endParaRPr>
          </a:p>
          <a:p>
            <a:pPr indent="0" lvl="0" marL="0" rtl="0" algn="l">
              <a:spcBef>
                <a:spcPts val="1200"/>
              </a:spcBef>
              <a:spcAft>
                <a:spcPts val="1600"/>
              </a:spcAft>
              <a:buNone/>
            </a:pPr>
            <a:r>
              <a:t/>
            </a:r>
            <a:endParaRPr b="1" sz="2200">
              <a:solidFill>
                <a:srgbClr val="000000"/>
              </a:solidFill>
              <a:latin typeface="Times New Roman"/>
              <a:ea typeface="Times New Roman"/>
              <a:cs typeface="Times New Roman"/>
              <a:sym typeface="Times New Roman"/>
            </a:endParaRPr>
          </a:p>
        </p:txBody>
      </p:sp>
      <p:pic>
        <p:nvPicPr>
          <p:cNvPr descr="Ordinateur Chromebook ouvert" id="145" name="Google Shape;145;p22"/>
          <p:cNvPicPr preferRelativeResize="0"/>
          <p:nvPr/>
        </p:nvPicPr>
        <p:blipFill>
          <a:blip r:embed="rId3">
            <a:alphaModFix/>
          </a:blip>
          <a:stretch>
            <a:fillRect/>
          </a:stretch>
        </p:blipFill>
        <p:spPr>
          <a:xfrm>
            <a:off x="3452975" y="697325"/>
            <a:ext cx="5591976" cy="3316000"/>
          </a:xfrm>
          <a:prstGeom prst="rect">
            <a:avLst/>
          </a:prstGeom>
          <a:noFill/>
          <a:ln>
            <a:noFill/>
          </a:ln>
        </p:spPr>
      </p:pic>
      <p:pic>
        <p:nvPicPr>
          <p:cNvPr descr="Représentation d'un ensemble d'applications de bureau" id="146" name="Google Shape;146;p22"/>
          <p:cNvPicPr preferRelativeResize="0"/>
          <p:nvPr/>
        </p:nvPicPr>
        <p:blipFill rotWithShape="1">
          <a:blip r:embed="rId4">
            <a:alphaModFix/>
          </a:blip>
          <a:srcRect b="24800" l="0" r="0" t="0"/>
          <a:stretch/>
        </p:blipFill>
        <p:spPr>
          <a:xfrm>
            <a:off x="4131700" y="978250"/>
            <a:ext cx="4142049" cy="2335949"/>
          </a:xfrm>
          <a:prstGeom prst="rect">
            <a:avLst/>
          </a:prstGeom>
          <a:noFill/>
          <a:ln>
            <a:noFill/>
          </a:ln>
        </p:spPr>
      </p:pic>
      <p:pic>
        <p:nvPicPr>
          <p:cNvPr descr="Smartphone noir orienté en mode portrait" id="147" name="Google Shape;147;p22"/>
          <p:cNvPicPr preferRelativeResize="0"/>
          <p:nvPr/>
        </p:nvPicPr>
        <p:blipFill>
          <a:blip r:embed="rId5">
            <a:alphaModFix/>
          </a:blip>
          <a:stretch>
            <a:fillRect/>
          </a:stretch>
        </p:blipFill>
        <p:spPr>
          <a:xfrm>
            <a:off x="7188601" y="1585375"/>
            <a:ext cx="1675825" cy="3291298"/>
          </a:xfrm>
          <a:prstGeom prst="rect">
            <a:avLst/>
          </a:prstGeom>
          <a:noFill/>
          <a:ln>
            <a:noFill/>
          </a:ln>
        </p:spPr>
      </p:pic>
      <p:pic>
        <p:nvPicPr>
          <p:cNvPr descr="Représentation d'un ensemble d'applications mobiles" id="148" name="Google Shape;148;p22"/>
          <p:cNvPicPr preferRelativeResize="0"/>
          <p:nvPr/>
        </p:nvPicPr>
        <p:blipFill>
          <a:blip r:embed="rId6">
            <a:alphaModFix/>
          </a:blip>
          <a:stretch>
            <a:fillRect/>
          </a:stretch>
        </p:blipFill>
        <p:spPr>
          <a:xfrm>
            <a:off x="7262200" y="1846375"/>
            <a:ext cx="1521650" cy="27051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3"/>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a:solidFill>
                  <a:schemeClr val="dk1"/>
                </a:solidFill>
                <a:latin typeface="Changa Medium"/>
                <a:ea typeface="Changa Medium"/>
                <a:cs typeface="Changa Medium"/>
                <a:sym typeface="Changa Medium"/>
              </a:rPr>
              <a:t>المعايير الأخلاقية</a:t>
            </a:r>
            <a:endParaRPr>
              <a:solidFill>
                <a:schemeClr val="dk1"/>
              </a:solidFill>
            </a:endParaRPr>
          </a:p>
        </p:txBody>
      </p:sp>
      <p:sp>
        <p:nvSpPr>
          <p:cNvPr id="154" name="Google Shape;154;p23"/>
          <p:cNvSpPr txBox="1"/>
          <p:nvPr>
            <p:ph idx="1" type="body"/>
          </p:nvPr>
        </p:nvSpPr>
        <p:spPr>
          <a:xfrm>
            <a:off x="311700" y="1618204"/>
            <a:ext cx="2808000" cy="2950800"/>
          </a:xfrm>
          <a:prstGeom prst="rect">
            <a:avLst/>
          </a:prstGeom>
        </p:spPr>
        <p:txBody>
          <a:bodyPr anchorCtr="0" anchor="t" bIns="91425" lIns="91425" spcFirstLastPara="1" rIns="91425" wrap="square" tIns="91425">
            <a:noAutofit/>
          </a:bodyPr>
          <a:lstStyle/>
          <a:p>
            <a:pPr indent="0" lvl="0" marL="0" marR="0" rtl="1" algn="r">
              <a:lnSpc>
                <a:spcPct val="115000"/>
              </a:lnSpc>
              <a:spcBef>
                <a:spcPts val="1200"/>
              </a:spcBef>
              <a:spcAft>
                <a:spcPts val="0"/>
              </a:spcAft>
              <a:buNone/>
            </a:pPr>
            <a:r>
              <a:rPr b="1" lang="fr" sz="2200">
                <a:solidFill>
                  <a:srgbClr val="000000"/>
                </a:solidFill>
                <a:latin typeface="Times New Roman"/>
                <a:ea typeface="Times New Roman"/>
                <a:cs typeface="Times New Roman"/>
                <a:sym typeface="Times New Roman"/>
              </a:rPr>
              <a:t>7-الابتعاد عن أي لغة تحريضية او تمييزية ضد أي انسان او جماعة ووصمه/وصمها بصفة معينة بما يجعلها منبوذة او مكروهة</a:t>
            </a:r>
            <a:endParaRPr b="1" sz="2200">
              <a:solidFill>
                <a:srgbClr val="000000"/>
              </a:solidFill>
              <a:latin typeface="Times New Roman"/>
              <a:ea typeface="Times New Roman"/>
              <a:cs typeface="Times New Roman"/>
              <a:sym typeface="Times New Roman"/>
            </a:endParaRPr>
          </a:p>
          <a:p>
            <a:pPr indent="0" lvl="0" marL="0" marR="0" rtl="1" algn="r">
              <a:lnSpc>
                <a:spcPct val="115000"/>
              </a:lnSpc>
              <a:spcBef>
                <a:spcPts val="1200"/>
              </a:spcBef>
              <a:spcAft>
                <a:spcPts val="0"/>
              </a:spcAft>
              <a:buNone/>
            </a:pPr>
            <a:r>
              <a:t/>
            </a:r>
            <a:endParaRPr b="1" sz="2200">
              <a:solidFill>
                <a:srgbClr val="000000"/>
              </a:solidFill>
              <a:latin typeface="Times New Roman"/>
              <a:ea typeface="Times New Roman"/>
              <a:cs typeface="Times New Roman"/>
              <a:sym typeface="Times New Roman"/>
            </a:endParaRPr>
          </a:p>
          <a:p>
            <a:pPr indent="0" lvl="0" marL="0" marR="0" rtl="1" algn="r">
              <a:lnSpc>
                <a:spcPct val="115000"/>
              </a:lnSpc>
              <a:spcBef>
                <a:spcPts val="1200"/>
              </a:spcBef>
              <a:spcAft>
                <a:spcPts val="0"/>
              </a:spcAft>
              <a:buNone/>
            </a:pPr>
            <a:r>
              <a:t/>
            </a:r>
            <a:endParaRPr b="1" sz="2200">
              <a:solidFill>
                <a:srgbClr val="000000"/>
              </a:solidFill>
              <a:latin typeface="Times New Roman"/>
              <a:ea typeface="Times New Roman"/>
              <a:cs typeface="Times New Roman"/>
              <a:sym typeface="Times New Roman"/>
            </a:endParaRPr>
          </a:p>
          <a:p>
            <a:pPr indent="0" lvl="0" marL="0" marR="0" rtl="1" algn="r">
              <a:lnSpc>
                <a:spcPct val="115000"/>
              </a:lnSpc>
              <a:spcBef>
                <a:spcPts val="1200"/>
              </a:spcBef>
              <a:spcAft>
                <a:spcPts val="0"/>
              </a:spcAft>
              <a:buNone/>
            </a:pPr>
            <a:r>
              <a:t/>
            </a:r>
            <a:endParaRPr b="1" sz="2200">
              <a:solidFill>
                <a:srgbClr val="000000"/>
              </a:solidFill>
              <a:latin typeface="Times New Roman"/>
              <a:ea typeface="Times New Roman"/>
              <a:cs typeface="Times New Roman"/>
              <a:sym typeface="Times New Roman"/>
            </a:endParaRPr>
          </a:p>
          <a:p>
            <a:pPr indent="0" lvl="0" marL="0" marR="0" rtl="1" algn="r">
              <a:lnSpc>
                <a:spcPct val="115000"/>
              </a:lnSpc>
              <a:spcBef>
                <a:spcPts val="1200"/>
              </a:spcBef>
              <a:spcAft>
                <a:spcPts val="0"/>
              </a:spcAft>
              <a:buNone/>
            </a:pPr>
            <a:r>
              <a:t/>
            </a:r>
            <a:endParaRPr b="1" sz="2200">
              <a:solidFill>
                <a:srgbClr val="000000"/>
              </a:solidFill>
              <a:latin typeface="Times New Roman"/>
              <a:ea typeface="Times New Roman"/>
              <a:cs typeface="Times New Roman"/>
              <a:sym typeface="Times New Roman"/>
            </a:endParaRPr>
          </a:p>
          <a:p>
            <a:pPr indent="0" lvl="0" marL="0" marR="0" rtl="1" algn="r">
              <a:lnSpc>
                <a:spcPct val="115000"/>
              </a:lnSpc>
              <a:spcBef>
                <a:spcPts val="1200"/>
              </a:spcBef>
              <a:spcAft>
                <a:spcPts val="0"/>
              </a:spcAft>
              <a:buNone/>
            </a:pPr>
            <a:r>
              <a:t/>
            </a:r>
            <a:endParaRPr b="1" sz="2200">
              <a:solidFill>
                <a:srgbClr val="000000"/>
              </a:solidFill>
              <a:latin typeface="Times New Roman"/>
              <a:ea typeface="Times New Roman"/>
              <a:cs typeface="Times New Roman"/>
              <a:sym typeface="Times New Roman"/>
            </a:endParaRPr>
          </a:p>
          <a:p>
            <a:pPr indent="0" lvl="0" marL="0" marR="0" rtl="1" algn="r">
              <a:lnSpc>
                <a:spcPct val="115000"/>
              </a:lnSpc>
              <a:spcBef>
                <a:spcPts val="1200"/>
              </a:spcBef>
              <a:spcAft>
                <a:spcPts val="0"/>
              </a:spcAft>
              <a:buNone/>
            </a:pPr>
            <a:r>
              <a:t/>
            </a:r>
            <a:endParaRPr b="1" sz="2200">
              <a:solidFill>
                <a:srgbClr val="000000"/>
              </a:solidFill>
              <a:latin typeface="Times New Roman"/>
              <a:ea typeface="Times New Roman"/>
              <a:cs typeface="Times New Roman"/>
              <a:sym typeface="Times New Roman"/>
            </a:endParaRPr>
          </a:p>
          <a:p>
            <a:pPr indent="0" lvl="0" marL="0" marR="0" rtl="1" algn="r">
              <a:lnSpc>
                <a:spcPct val="115000"/>
              </a:lnSpc>
              <a:spcBef>
                <a:spcPts val="1200"/>
              </a:spcBef>
              <a:spcAft>
                <a:spcPts val="1200"/>
              </a:spcAft>
              <a:buNone/>
            </a:pPr>
            <a:r>
              <a:t/>
            </a:r>
            <a:endParaRPr b="1" sz="2200">
              <a:solidFill>
                <a:srgbClr val="000000"/>
              </a:solidFill>
              <a:latin typeface="Times New Roman"/>
              <a:ea typeface="Times New Roman"/>
              <a:cs typeface="Times New Roman"/>
              <a:sym typeface="Times New Roman"/>
            </a:endParaRPr>
          </a:p>
        </p:txBody>
      </p:sp>
      <p:pic>
        <p:nvPicPr>
          <p:cNvPr descr="Ordinateur Chromebook ouvert" id="155" name="Google Shape;155;p23"/>
          <p:cNvPicPr preferRelativeResize="0"/>
          <p:nvPr/>
        </p:nvPicPr>
        <p:blipFill>
          <a:blip r:embed="rId3">
            <a:alphaModFix/>
          </a:blip>
          <a:stretch>
            <a:fillRect/>
          </a:stretch>
        </p:blipFill>
        <p:spPr>
          <a:xfrm>
            <a:off x="3452975" y="697325"/>
            <a:ext cx="5591976" cy="3316000"/>
          </a:xfrm>
          <a:prstGeom prst="rect">
            <a:avLst/>
          </a:prstGeom>
          <a:noFill/>
          <a:ln>
            <a:noFill/>
          </a:ln>
        </p:spPr>
      </p:pic>
      <p:pic>
        <p:nvPicPr>
          <p:cNvPr descr="Représentation d'un ensemble d'applications de bureau" id="156" name="Google Shape;156;p23"/>
          <p:cNvPicPr preferRelativeResize="0"/>
          <p:nvPr/>
        </p:nvPicPr>
        <p:blipFill rotWithShape="1">
          <a:blip r:embed="rId4">
            <a:alphaModFix/>
          </a:blip>
          <a:srcRect b="24800" l="0" r="0" t="0"/>
          <a:stretch/>
        </p:blipFill>
        <p:spPr>
          <a:xfrm>
            <a:off x="4131700" y="978250"/>
            <a:ext cx="4142049" cy="2335949"/>
          </a:xfrm>
          <a:prstGeom prst="rect">
            <a:avLst/>
          </a:prstGeom>
          <a:noFill/>
          <a:ln>
            <a:noFill/>
          </a:ln>
        </p:spPr>
      </p:pic>
      <p:pic>
        <p:nvPicPr>
          <p:cNvPr descr="Smartphone noir orienté en mode portrait" id="157" name="Google Shape;157;p23"/>
          <p:cNvPicPr preferRelativeResize="0"/>
          <p:nvPr/>
        </p:nvPicPr>
        <p:blipFill>
          <a:blip r:embed="rId5">
            <a:alphaModFix/>
          </a:blip>
          <a:stretch>
            <a:fillRect/>
          </a:stretch>
        </p:blipFill>
        <p:spPr>
          <a:xfrm>
            <a:off x="7188601" y="1585375"/>
            <a:ext cx="1675825" cy="3291298"/>
          </a:xfrm>
          <a:prstGeom prst="rect">
            <a:avLst/>
          </a:prstGeom>
          <a:noFill/>
          <a:ln>
            <a:noFill/>
          </a:ln>
        </p:spPr>
      </p:pic>
      <p:pic>
        <p:nvPicPr>
          <p:cNvPr descr="Représentation d'un ensemble d'applications mobiles" id="158" name="Google Shape;158;p23"/>
          <p:cNvPicPr preferRelativeResize="0"/>
          <p:nvPr/>
        </p:nvPicPr>
        <p:blipFill>
          <a:blip r:embed="rId6">
            <a:alphaModFix/>
          </a:blip>
          <a:stretch>
            <a:fillRect/>
          </a:stretch>
        </p:blipFill>
        <p:spPr>
          <a:xfrm>
            <a:off x="7262200" y="1846375"/>
            <a:ext cx="1521650" cy="27051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4"/>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a:solidFill>
                  <a:schemeClr val="dk1"/>
                </a:solidFill>
                <a:latin typeface="Changa Medium"/>
                <a:ea typeface="Changa Medium"/>
                <a:cs typeface="Changa Medium"/>
                <a:sym typeface="Changa Medium"/>
              </a:rPr>
              <a:t>المعايير الأخلاقية</a:t>
            </a:r>
            <a:endParaRPr>
              <a:solidFill>
                <a:schemeClr val="dk1"/>
              </a:solidFill>
            </a:endParaRPr>
          </a:p>
        </p:txBody>
      </p:sp>
      <p:sp>
        <p:nvSpPr>
          <p:cNvPr id="164" name="Google Shape;164;p24"/>
          <p:cNvSpPr txBox="1"/>
          <p:nvPr>
            <p:ph idx="1" type="body"/>
          </p:nvPr>
        </p:nvSpPr>
        <p:spPr>
          <a:xfrm>
            <a:off x="311700" y="1618204"/>
            <a:ext cx="2808000" cy="2950800"/>
          </a:xfrm>
          <a:prstGeom prst="rect">
            <a:avLst/>
          </a:prstGeom>
        </p:spPr>
        <p:txBody>
          <a:bodyPr anchorCtr="0" anchor="t" bIns="91425" lIns="91425" spcFirstLastPara="1" rIns="91425" wrap="square" tIns="91425">
            <a:noAutofit/>
          </a:bodyPr>
          <a:lstStyle/>
          <a:p>
            <a:pPr indent="0" lvl="0" marL="0" marR="0" rtl="1" algn="r">
              <a:lnSpc>
                <a:spcPct val="115000"/>
              </a:lnSpc>
              <a:spcBef>
                <a:spcPts val="1200"/>
              </a:spcBef>
              <a:spcAft>
                <a:spcPts val="0"/>
              </a:spcAft>
              <a:buNone/>
            </a:pPr>
            <a:r>
              <a:rPr b="1" lang="fr" sz="2200">
                <a:solidFill>
                  <a:srgbClr val="000000"/>
                </a:solidFill>
                <a:latin typeface="Times New Roman"/>
                <a:ea typeface="Times New Roman"/>
                <a:cs typeface="Times New Roman"/>
                <a:sym typeface="Times New Roman"/>
              </a:rPr>
              <a:t>8- عدم سرقة مادة الاخرين التي تكون قد نشرت</a:t>
            </a:r>
            <a:endParaRPr b="1" sz="2200">
              <a:solidFill>
                <a:srgbClr val="000000"/>
              </a:solidFill>
              <a:latin typeface="Times New Roman"/>
              <a:ea typeface="Times New Roman"/>
              <a:cs typeface="Times New Roman"/>
              <a:sym typeface="Times New Roman"/>
            </a:endParaRPr>
          </a:p>
          <a:p>
            <a:pPr indent="0" lvl="0" marL="0" marR="0" rtl="1" algn="r">
              <a:lnSpc>
                <a:spcPct val="115000"/>
              </a:lnSpc>
              <a:spcBef>
                <a:spcPts val="1200"/>
              </a:spcBef>
              <a:spcAft>
                <a:spcPts val="0"/>
              </a:spcAft>
              <a:buNone/>
            </a:pPr>
            <a:r>
              <a:t/>
            </a:r>
            <a:endParaRPr b="1" sz="2200">
              <a:solidFill>
                <a:srgbClr val="000000"/>
              </a:solidFill>
              <a:latin typeface="Times New Roman"/>
              <a:ea typeface="Times New Roman"/>
              <a:cs typeface="Times New Roman"/>
              <a:sym typeface="Times New Roman"/>
            </a:endParaRPr>
          </a:p>
          <a:p>
            <a:pPr indent="0" lvl="0" marL="0" marR="0" rtl="1" algn="r">
              <a:lnSpc>
                <a:spcPct val="115000"/>
              </a:lnSpc>
              <a:spcBef>
                <a:spcPts val="1200"/>
              </a:spcBef>
              <a:spcAft>
                <a:spcPts val="0"/>
              </a:spcAft>
              <a:buNone/>
            </a:pPr>
            <a:r>
              <a:t/>
            </a:r>
            <a:endParaRPr b="1" sz="2200">
              <a:solidFill>
                <a:srgbClr val="000000"/>
              </a:solidFill>
              <a:latin typeface="Times New Roman"/>
              <a:ea typeface="Times New Roman"/>
              <a:cs typeface="Times New Roman"/>
              <a:sym typeface="Times New Roman"/>
            </a:endParaRPr>
          </a:p>
          <a:p>
            <a:pPr indent="0" lvl="0" marL="0" marR="0" rtl="1" algn="r">
              <a:lnSpc>
                <a:spcPct val="115000"/>
              </a:lnSpc>
              <a:spcBef>
                <a:spcPts val="1200"/>
              </a:spcBef>
              <a:spcAft>
                <a:spcPts val="0"/>
              </a:spcAft>
              <a:buNone/>
            </a:pPr>
            <a:r>
              <a:t/>
            </a:r>
            <a:endParaRPr b="1" sz="2200">
              <a:solidFill>
                <a:srgbClr val="000000"/>
              </a:solidFill>
              <a:latin typeface="Times New Roman"/>
              <a:ea typeface="Times New Roman"/>
              <a:cs typeface="Times New Roman"/>
              <a:sym typeface="Times New Roman"/>
            </a:endParaRPr>
          </a:p>
          <a:p>
            <a:pPr indent="0" lvl="0" marL="0" marR="0" rtl="1" algn="r">
              <a:lnSpc>
                <a:spcPct val="115000"/>
              </a:lnSpc>
              <a:spcBef>
                <a:spcPts val="1200"/>
              </a:spcBef>
              <a:spcAft>
                <a:spcPts val="0"/>
              </a:spcAft>
              <a:buNone/>
            </a:pPr>
            <a:r>
              <a:t/>
            </a:r>
            <a:endParaRPr b="1" sz="2200">
              <a:solidFill>
                <a:srgbClr val="000000"/>
              </a:solidFill>
              <a:latin typeface="Times New Roman"/>
              <a:ea typeface="Times New Roman"/>
              <a:cs typeface="Times New Roman"/>
              <a:sym typeface="Times New Roman"/>
            </a:endParaRPr>
          </a:p>
          <a:p>
            <a:pPr indent="0" lvl="0" marL="0" marR="0" rtl="1" algn="r">
              <a:lnSpc>
                <a:spcPct val="115000"/>
              </a:lnSpc>
              <a:spcBef>
                <a:spcPts val="1200"/>
              </a:spcBef>
              <a:spcAft>
                <a:spcPts val="0"/>
              </a:spcAft>
              <a:buNone/>
            </a:pPr>
            <a:r>
              <a:t/>
            </a:r>
            <a:endParaRPr b="1" sz="2200">
              <a:solidFill>
                <a:srgbClr val="000000"/>
              </a:solidFill>
              <a:latin typeface="Times New Roman"/>
              <a:ea typeface="Times New Roman"/>
              <a:cs typeface="Times New Roman"/>
              <a:sym typeface="Times New Roman"/>
            </a:endParaRPr>
          </a:p>
          <a:p>
            <a:pPr indent="0" lvl="0" marL="0" marR="0" rtl="1" algn="r">
              <a:lnSpc>
                <a:spcPct val="115000"/>
              </a:lnSpc>
              <a:spcBef>
                <a:spcPts val="1200"/>
              </a:spcBef>
              <a:spcAft>
                <a:spcPts val="0"/>
              </a:spcAft>
              <a:buNone/>
            </a:pPr>
            <a:r>
              <a:t/>
            </a:r>
            <a:endParaRPr b="1" sz="2200">
              <a:solidFill>
                <a:srgbClr val="000000"/>
              </a:solidFill>
              <a:latin typeface="Times New Roman"/>
              <a:ea typeface="Times New Roman"/>
              <a:cs typeface="Times New Roman"/>
              <a:sym typeface="Times New Roman"/>
            </a:endParaRPr>
          </a:p>
          <a:p>
            <a:pPr indent="0" lvl="0" marL="0" marR="0" rtl="1" algn="r">
              <a:lnSpc>
                <a:spcPct val="115000"/>
              </a:lnSpc>
              <a:spcBef>
                <a:spcPts val="1200"/>
              </a:spcBef>
              <a:spcAft>
                <a:spcPts val="0"/>
              </a:spcAft>
              <a:buNone/>
            </a:pPr>
            <a:r>
              <a:t/>
            </a:r>
            <a:endParaRPr b="1" sz="2200">
              <a:solidFill>
                <a:srgbClr val="000000"/>
              </a:solidFill>
              <a:latin typeface="Times New Roman"/>
              <a:ea typeface="Times New Roman"/>
              <a:cs typeface="Times New Roman"/>
              <a:sym typeface="Times New Roman"/>
            </a:endParaRPr>
          </a:p>
          <a:p>
            <a:pPr indent="0" lvl="0" marL="0" marR="0" rtl="1" algn="r">
              <a:lnSpc>
                <a:spcPct val="115000"/>
              </a:lnSpc>
              <a:spcBef>
                <a:spcPts val="1200"/>
              </a:spcBef>
              <a:spcAft>
                <a:spcPts val="1200"/>
              </a:spcAft>
              <a:buNone/>
            </a:pPr>
            <a:r>
              <a:t/>
            </a:r>
            <a:endParaRPr b="1" sz="2200">
              <a:solidFill>
                <a:srgbClr val="000000"/>
              </a:solidFill>
              <a:latin typeface="Times New Roman"/>
              <a:ea typeface="Times New Roman"/>
              <a:cs typeface="Times New Roman"/>
              <a:sym typeface="Times New Roman"/>
            </a:endParaRPr>
          </a:p>
        </p:txBody>
      </p:sp>
      <p:pic>
        <p:nvPicPr>
          <p:cNvPr descr="Ordinateur Chromebook ouvert" id="165" name="Google Shape;165;p24"/>
          <p:cNvPicPr preferRelativeResize="0"/>
          <p:nvPr/>
        </p:nvPicPr>
        <p:blipFill>
          <a:blip r:embed="rId3">
            <a:alphaModFix/>
          </a:blip>
          <a:stretch>
            <a:fillRect/>
          </a:stretch>
        </p:blipFill>
        <p:spPr>
          <a:xfrm>
            <a:off x="3452975" y="697325"/>
            <a:ext cx="5591976" cy="3316000"/>
          </a:xfrm>
          <a:prstGeom prst="rect">
            <a:avLst/>
          </a:prstGeom>
          <a:noFill/>
          <a:ln>
            <a:noFill/>
          </a:ln>
        </p:spPr>
      </p:pic>
      <p:pic>
        <p:nvPicPr>
          <p:cNvPr descr="Représentation d'un ensemble d'applications de bureau" id="166" name="Google Shape;166;p24"/>
          <p:cNvPicPr preferRelativeResize="0"/>
          <p:nvPr/>
        </p:nvPicPr>
        <p:blipFill rotWithShape="1">
          <a:blip r:embed="rId4">
            <a:alphaModFix/>
          </a:blip>
          <a:srcRect b="24800" l="0" r="0" t="0"/>
          <a:stretch/>
        </p:blipFill>
        <p:spPr>
          <a:xfrm>
            <a:off x="4131700" y="978250"/>
            <a:ext cx="4142049" cy="2335949"/>
          </a:xfrm>
          <a:prstGeom prst="rect">
            <a:avLst/>
          </a:prstGeom>
          <a:noFill/>
          <a:ln>
            <a:noFill/>
          </a:ln>
        </p:spPr>
      </p:pic>
      <p:pic>
        <p:nvPicPr>
          <p:cNvPr descr="Smartphone noir orienté en mode portrait" id="167" name="Google Shape;167;p24"/>
          <p:cNvPicPr preferRelativeResize="0"/>
          <p:nvPr/>
        </p:nvPicPr>
        <p:blipFill>
          <a:blip r:embed="rId5">
            <a:alphaModFix/>
          </a:blip>
          <a:stretch>
            <a:fillRect/>
          </a:stretch>
        </p:blipFill>
        <p:spPr>
          <a:xfrm>
            <a:off x="7188601" y="1585375"/>
            <a:ext cx="1675825" cy="3291298"/>
          </a:xfrm>
          <a:prstGeom prst="rect">
            <a:avLst/>
          </a:prstGeom>
          <a:noFill/>
          <a:ln>
            <a:noFill/>
          </a:ln>
        </p:spPr>
      </p:pic>
      <p:pic>
        <p:nvPicPr>
          <p:cNvPr descr="Représentation d'un ensemble d'applications mobiles" id="168" name="Google Shape;168;p24"/>
          <p:cNvPicPr preferRelativeResize="0"/>
          <p:nvPr/>
        </p:nvPicPr>
        <p:blipFill>
          <a:blip r:embed="rId6">
            <a:alphaModFix/>
          </a:blip>
          <a:stretch>
            <a:fillRect/>
          </a:stretch>
        </p:blipFill>
        <p:spPr>
          <a:xfrm>
            <a:off x="7262200" y="1846375"/>
            <a:ext cx="1521650" cy="27051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5"/>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a:solidFill>
                  <a:schemeClr val="dk1"/>
                </a:solidFill>
                <a:latin typeface="Changa Medium"/>
                <a:ea typeface="Changa Medium"/>
                <a:cs typeface="Changa Medium"/>
                <a:sym typeface="Changa Medium"/>
              </a:rPr>
              <a:t>المعايير الأخلاقية</a:t>
            </a:r>
            <a:endParaRPr>
              <a:solidFill>
                <a:schemeClr val="dk1"/>
              </a:solidFill>
            </a:endParaRPr>
          </a:p>
        </p:txBody>
      </p:sp>
      <p:sp>
        <p:nvSpPr>
          <p:cNvPr id="174" name="Google Shape;174;p25"/>
          <p:cNvSpPr txBox="1"/>
          <p:nvPr>
            <p:ph idx="1" type="body"/>
          </p:nvPr>
        </p:nvSpPr>
        <p:spPr>
          <a:xfrm>
            <a:off x="311700" y="1618204"/>
            <a:ext cx="2808000" cy="2950800"/>
          </a:xfrm>
          <a:prstGeom prst="rect">
            <a:avLst/>
          </a:prstGeom>
        </p:spPr>
        <p:txBody>
          <a:bodyPr anchorCtr="0" anchor="t" bIns="91425" lIns="91425" spcFirstLastPara="1" rIns="91425" wrap="square" tIns="91425">
            <a:noAutofit/>
          </a:bodyPr>
          <a:lstStyle/>
          <a:p>
            <a:pPr indent="0" lvl="0" marL="0" marR="0" rtl="1" algn="r">
              <a:lnSpc>
                <a:spcPct val="115000"/>
              </a:lnSpc>
              <a:spcBef>
                <a:spcPts val="1200"/>
              </a:spcBef>
              <a:spcAft>
                <a:spcPts val="0"/>
              </a:spcAft>
              <a:buNone/>
            </a:pPr>
            <a:r>
              <a:rPr b="1" lang="fr" sz="2200">
                <a:solidFill>
                  <a:srgbClr val="000000"/>
                </a:solidFill>
                <a:latin typeface="Times New Roman"/>
                <a:ea typeface="Times New Roman"/>
                <a:cs typeface="Times New Roman"/>
                <a:sym typeface="Times New Roman"/>
              </a:rPr>
              <a:t>9- التفرقة بين التغطية الصحافية – وهي للناس-  والعمل الدعائي التي تخدم نظام او فريق محدد تجاري او سياسي </a:t>
            </a:r>
            <a:endParaRPr b="1" sz="2200">
              <a:solidFill>
                <a:srgbClr val="000000"/>
              </a:solidFill>
              <a:latin typeface="Times New Roman"/>
              <a:ea typeface="Times New Roman"/>
              <a:cs typeface="Times New Roman"/>
              <a:sym typeface="Times New Roman"/>
            </a:endParaRPr>
          </a:p>
          <a:p>
            <a:pPr indent="0" lvl="0" marL="0" marR="0" rtl="1" algn="r">
              <a:lnSpc>
                <a:spcPct val="115000"/>
              </a:lnSpc>
              <a:spcBef>
                <a:spcPts val="1200"/>
              </a:spcBef>
              <a:spcAft>
                <a:spcPts val="0"/>
              </a:spcAft>
              <a:buNone/>
            </a:pPr>
            <a:r>
              <a:t/>
            </a:r>
            <a:endParaRPr b="1" sz="2200">
              <a:solidFill>
                <a:srgbClr val="000000"/>
              </a:solidFill>
              <a:latin typeface="Times New Roman"/>
              <a:ea typeface="Times New Roman"/>
              <a:cs typeface="Times New Roman"/>
              <a:sym typeface="Times New Roman"/>
            </a:endParaRPr>
          </a:p>
          <a:p>
            <a:pPr indent="0" lvl="0" marL="0" marR="0" rtl="1" algn="r">
              <a:lnSpc>
                <a:spcPct val="115000"/>
              </a:lnSpc>
              <a:spcBef>
                <a:spcPts val="1200"/>
              </a:spcBef>
              <a:spcAft>
                <a:spcPts val="0"/>
              </a:spcAft>
              <a:buNone/>
            </a:pPr>
            <a:r>
              <a:t/>
            </a:r>
            <a:endParaRPr b="1" sz="2200">
              <a:solidFill>
                <a:srgbClr val="000000"/>
              </a:solidFill>
              <a:latin typeface="Times New Roman"/>
              <a:ea typeface="Times New Roman"/>
              <a:cs typeface="Times New Roman"/>
              <a:sym typeface="Times New Roman"/>
            </a:endParaRPr>
          </a:p>
          <a:p>
            <a:pPr indent="0" lvl="0" marL="0" marR="0" rtl="1" algn="r">
              <a:lnSpc>
                <a:spcPct val="115000"/>
              </a:lnSpc>
              <a:spcBef>
                <a:spcPts val="1200"/>
              </a:spcBef>
              <a:spcAft>
                <a:spcPts val="0"/>
              </a:spcAft>
              <a:buNone/>
            </a:pPr>
            <a:r>
              <a:t/>
            </a:r>
            <a:endParaRPr b="1" sz="2200">
              <a:solidFill>
                <a:srgbClr val="000000"/>
              </a:solidFill>
              <a:latin typeface="Times New Roman"/>
              <a:ea typeface="Times New Roman"/>
              <a:cs typeface="Times New Roman"/>
              <a:sym typeface="Times New Roman"/>
            </a:endParaRPr>
          </a:p>
          <a:p>
            <a:pPr indent="0" lvl="0" marL="0" marR="0" rtl="1" algn="r">
              <a:lnSpc>
                <a:spcPct val="115000"/>
              </a:lnSpc>
              <a:spcBef>
                <a:spcPts val="1200"/>
              </a:spcBef>
              <a:spcAft>
                <a:spcPts val="0"/>
              </a:spcAft>
              <a:buNone/>
            </a:pPr>
            <a:r>
              <a:t/>
            </a:r>
            <a:endParaRPr b="1" sz="2200">
              <a:solidFill>
                <a:srgbClr val="000000"/>
              </a:solidFill>
              <a:latin typeface="Times New Roman"/>
              <a:ea typeface="Times New Roman"/>
              <a:cs typeface="Times New Roman"/>
              <a:sym typeface="Times New Roman"/>
            </a:endParaRPr>
          </a:p>
          <a:p>
            <a:pPr indent="0" lvl="0" marL="0" marR="0" rtl="1" algn="r">
              <a:lnSpc>
                <a:spcPct val="115000"/>
              </a:lnSpc>
              <a:spcBef>
                <a:spcPts val="1200"/>
              </a:spcBef>
              <a:spcAft>
                <a:spcPts val="0"/>
              </a:spcAft>
              <a:buNone/>
            </a:pPr>
            <a:r>
              <a:t/>
            </a:r>
            <a:endParaRPr b="1" sz="2200">
              <a:solidFill>
                <a:srgbClr val="000000"/>
              </a:solidFill>
              <a:latin typeface="Times New Roman"/>
              <a:ea typeface="Times New Roman"/>
              <a:cs typeface="Times New Roman"/>
              <a:sym typeface="Times New Roman"/>
            </a:endParaRPr>
          </a:p>
          <a:p>
            <a:pPr indent="0" lvl="0" marL="0" marR="0" rtl="1" algn="r">
              <a:lnSpc>
                <a:spcPct val="115000"/>
              </a:lnSpc>
              <a:spcBef>
                <a:spcPts val="1200"/>
              </a:spcBef>
              <a:spcAft>
                <a:spcPts val="0"/>
              </a:spcAft>
              <a:buNone/>
            </a:pPr>
            <a:r>
              <a:t/>
            </a:r>
            <a:endParaRPr b="1" sz="2200">
              <a:solidFill>
                <a:srgbClr val="000000"/>
              </a:solidFill>
              <a:latin typeface="Times New Roman"/>
              <a:ea typeface="Times New Roman"/>
              <a:cs typeface="Times New Roman"/>
              <a:sym typeface="Times New Roman"/>
            </a:endParaRPr>
          </a:p>
          <a:p>
            <a:pPr indent="0" lvl="0" marL="0" marR="0" rtl="1" algn="r">
              <a:lnSpc>
                <a:spcPct val="115000"/>
              </a:lnSpc>
              <a:spcBef>
                <a:spcPts val="1200"/>
              </a:spcBef>
              <a:spcAft>
                <a:spcPts val="0"/>
              </a:spcAft>
              <a:buNone/>
            </a:pPr>
            <a:r>
              <a:t/>
            </a:r>
            <a:endParaRPr b="1" sz="2200">
              <a:solidFill>
                <a:srgbClr val="000000"/>
              </a:solidFill>
              <a:latin typeface="Times New Roman"/>
              <a:ea typeface="Times New Roman"/>
              <a:cs typeface="Times New Roman"/>
              <a:sym typeface="Times New Roman"/>
            </a:endParaRPr>
          </a:p>
          <a:p>
            <a:pPr indent="0" lvl="0" marL="0" marR="0" rtl="1" algn="r">
              <a:lnSpc>
                <a:spcPct val="115000"/>
              </a:lnSpc>
              <a:spcBef>
                <a:spcPts val="1200"/>
              </a:spcBef>
              <a:spcAft>
                <a:spcPts val="0"/>
              </a:spcAft>
              <a:buNone/>
            </a:pPr>
            <a:r>
              <a:t/>
            </a:r>
            <a:endParaRPr b="1" sz="2200">
              <a:solidFill>
                <a:srgbClr val="000000"/>
              </a:solidFill>
              <a:latin typeface="Times New Roman"/>
              <a:ea typeface="Times New Roman"/>
              <a:cs typeface="Times New Roman"/>
              <a:sym typeface="Times New Roman"/>
            </a:endParaRPr>
          </a:p>
          <a:p>
            <a:pPr indent="0" lvl="0" marL="0" marR="0" rtl="1" algn="r">
              <a:lnSpc>
                <a:spcPct val="115000"/>
              </a:lnSpc>
              <a:spcBef>
                <a:spcPts val="1200"/>
              </a:spcBef>
              <a:spcAft>
                <a:spcPts val="1200"/>
              </a:spcAft>
              <a:buNone/>
            </a:pPr>
            <a:r>
              <a:t/>
            </a:r>
            <a:endParaRPr b="1" sz="2200">
              <a:solidFill>
                <a:srgbClr val="000000"/>
              </a:solidFill>
              <a:latin typeface="Times New Roman"/>
              <a:ea typeface="Times New Roman"/>
              <a:cs typeface="Times New Roman"/>
              <a:sym typeface="Times New Roman"/>
            </a:endParaRPr>
          </a:p>
        </p:txBody>
      </p:sp>
      <p:pic>
        <p:nvPicPr>
          <p:cNvPr descr="Ordinateur Chromebook ouvert" id="175" name="Google Shape;175;p25"/>
          <p:cNvPicPr preferRelativeResize="0"/>
          <p:nvPr/>
        </p:nvPicPr>
        <p:blipFill>
          <a:blip r:embed="rId3">
            <a:alphaModFix/>
          </a:blip>
          <a:stretch>
            <a:fillRect/>
          </a:stretch>
        </p:blipFill>
        <p:spPr>
          <a:xfrm>
            <a:off x="3452975" y="697325"/>
            <a:ext cx="5591976" cy="3316000"/>
          </a:xfrm>
          <a:prstGeom prst="rect">
            <a:avLst/>
          </a:prstGeom>
          <a:noFill/>
          <a:ln>
            <a:noFill/>
          </a:ln>
        </p:spPr>
      </p:pic>
      <p:pic>
        <p:nvPicPr>
          <p:cNvPr descr="Représentation d'un ensemble d'applications de bureau" id="176" name="Google Shape;176;p25"/>
          <p:cNvPicPr preferRelativeResize="0"/>
          <p:nvPr/>
        </p:nvPicPr>
        <p:blipFill rotWithShape="1">
          <a:blip r:embed="rId4">
            <a:alphaModFix/>
          </a:blip>
          <a:srcRect b="24800" l="0" r="0" t="0"/>
          <a:stretch/>
        </p:blipFill>
        <p:spPr>
          <a:xfrm>
            <a:off x="4131700" y="978250"/>
            <a:ext cx="4142049" cy="2335949"/>
          </a:xfrm>
          <a:prstGeom prst="rect">
            <a:avLst/>
          </a:prstGeom>
          <a:noFill/>
          <a:ln>
            <a:noFill/>
          </a:ln>
        </p:spPr>
      </p:pic>
      <p:pic>
        <p:nvPicPr>
          <p:cNvPr descr="Smartphone noir orienté en mode portrait" id="177" name="Google Shape;177;p25"/>
          <p:cNvPicPr preferRelativeResize="0"/>
          <p:nvPr/>
        </p:nvPicPr>
        <p:blipFill>
          <a:blip r:embed="rId5">
            <a:alphaModFix/>
          </a:blip>
          <a:stretch>
            <a:fillRect/>
          </a:stretch>
        </p:blipFill>
        <p:spPr>
          <a:xfrm>
            <a:off x="7188601" y="1585375"/>
            <a:ext cx="1675825" cy="3291298"/>
          </a:xfrm>
          <a:prstGeom prst="rect">
            <a:avLst/>
          </a:prstGeom>
          <a:noFill/>
          <a:ln>
            <a:noFill/>
          </a:ln>
        </p:spPr>
      </p:pic>
      <p:pic>
        <p:nvPicPr>
          <p:cNvPr descr="Représentation d'un ensemble d'applications mobiles" id="178" name="Google Shape;178;p25"/>
          <p:cNvPicPr preferRelativeResize="0"/>
          <p:nvPr/>
        </p:nvPicPr>
        <p:blipFill>
          <a:blip r:embed="rId6">
            <a:alphaModFix/>
          </a:blip>
          <a:stretch>
            <a:fillRect/>
          </a:stretch>
        </p:blipFill>
        <p:spPr>
          <a:xfrm>
            <a:off x="7262200" y="1846375"/>
            <a:ext cx="1521650" cy="27051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6"/>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a:solidFill>
                  <a:schemeClr val="dk1"/>
                </a:solidFill>
                <a:latin typeface="Changa Medium"/>
                <a:ea typeface="Changa Medium"/>
                <a:cs typeface="Changa Medium"/>
                <a:sym typeface="Changa Medium"/>
              </a:rPr>
              <a:t>المعايير الأخلاقية</a:t>
            </a:r>
            <a:endParaRPr>
              <a:solidFill>
                <a:schemeClr val="dk1"/>
              </a:solidFill>
            </a:endParaRPr>
          </a:p>
        </p:txBody>
      </p:sp>
      <p:sp>
        <p:nvSpPr>
          <p:cNvPr id="184" name="Google Shape;184;p26"/>
          <p:cNvSpPr txBox="1"/>
          <p:nvPr>
            <p:ph idx="1" type="body"/>
          </p:nvPr>
        </p:nvSpPr>
        <p:spPr>
          <a:xfrm>
            <a:off x="311700" y="1618204"/>
            <a:ext cx="2808000" cy="2950800"/>
          </a:xfrm>
          <a:prstGeom prst="rect">
            <a:avLst/>
          </a:prstGeom>
        </p:spPr>
        <p:txBody>
          <a:bodyPr anchorCtr="0" anchor="t" bIns="91425" lIns="91425" spcFirstLastPara="1" rIns="91425" wrap="square" tIns="91425">
            <a:noAutofit/>
          </a:bodyPr>
          <a:lstStyle/>
          <a:p>
            <a:pPr indent="0" lvl="0" marL="0" marR="0" rtl="1" algn="r">
              <a:lnSpc>
                <a:spcPct val="115000"/>
              </a:lnSpc>
              <a:spcBef>
                <a:spcPts val="1200"/>
              </a:spcBef>
              <a:spcAft>
                <a:spcPts val="0"/>
              </a:spcAft>
              <a:buNone/>
            </a:pPr>
            <a:r>
              <a:rPr b="1" lang="fr" sz="2200">
                <a:solidFill>
                  <a:srgbClr val="000000"/>
                </a:solidFill>
                <a:latin typeface="Times New Roman"/>
                <a:ea typeface="Times New Roman"/>
                <a:cs typeface="Times New Roman"/>
                <a:sym typeface="Times New Roman"/>
              </a:rPr>
              <a:t>10- الهدف من </a:t>
            </a:r>
            <a:r>
              <a:rPr b="1" lang="fr" sz="2200">
                <a:solidFill>
                  <a:srgbClr val="000000"/>
                </a:solidFill>
                <a:latin typeface="Times New Roman"/>
                <a:ea typeface="Times New Roman"/>
                <a:cs typeface="Times New Roman"/>
                <a:sym typeface="Times New Roman"/>
              </a:rPr>
              <a:t>الإعلام</a:t>
            </a:r>
            <a:r>
              <a:rPr b="1" lang="fr" sz="2200">
                <a:solidFill>
                  <a:srgbClr val="000000"/>
                </a:solidFill>
                <a:latin typeface="Times New Roman"/>
                <a:ea typeface="Times New Roman"/>
                <a:cs typeface="Times New Roman"/>
                <a:sym typeface="Times New Roman"/>
              </a:rPr>
              <a:t> هو أن تنبئ الناس أي </a:t>
            </a:r>
            <a:r>
              <a:rPr b="1" lang="fr" sz="2200">
                <a:solidFill>
                  <a:srgbClr val="000000"/>
                </a:solidFill>
                <a:latin typeface="Times New Roman"/>
                <a:ea typeface="Times New Roman"/>
                <a:cs typeface="Times New Roman"/>
                <a:sym typeface="Times New Roman"/>
              </a:rPr>
              <a:t>أن</a:t>
            </a:r>
            <a:r>
              <a:rPr b="1" lang="fr" sz="2200">
                <a:solidFill>
                  <a:srgbClr val="000000"/>
                </a:solidFill>
                <a:latin typeface="Times New Roman"/>
                <a:ea typeface="Times New Roman"/>
                <a:cs typeface="Times New Roman"/>
                <a:sym typeface="Times New Roman"/>
              </a:rPr>
              <a:t> تنقل لهم النبأ، وبالتالي ان تتكلم لغتهم. الهدف ان تتواصل مع جمهورك لتوصل له المعلومة باستخدام مصطلحات يفهمها: خطأ شائع مفهوم خير من صحيح لغوي غير مفهوم    </a:t>
            </a:r>
            <a:endParaRPr b="1" sz="2200">
              <a:solidFill>
                <a:srgbClr val="000000"/>
              </a:solidFill>
              <a:latin typeface="Times New Roman"/>
              <a:ea typeface="Times New Roman"/>
              <a:cs typeface="Times New Roman"/>
              <a:sym typeface="Times New Roman"/>
            </a:endParaRPr>
          </a:p>
          <a:p>
            <a:pPr indent="0" lvl="0" marL="0" marR="0" rtl="1" algn="r">
              <a:lnSpc>
                <a:spcPct val="115000"/>
              </a:lnSpc>
              <a:spcBef>
                <a:spcPts val="1200"/>
              </a:spcBef>
              <a:spcAft>
                <a:spcPts val="0"/>
              </a:spcAft>
              <a:buNone/>
            </a:pPr>
            <a:r>
              <a:t/>
            </a:r>
            <a:endParaRPr b="1" sz="2200">
              <a:solidFill>
                <a:srgbClr val="000000"/>
              </a:solidFill>
              <a:latin typeface="Times New Roman"/>
              <a:ea typeface="Times New Roman"/>
              <a:cs typeface="Times New Roman"/>
              <a:sym typeface="Times New Roman"/>
            </a:endParaRPr>
          </a:p>
          <a:p>
            <a:pPr indent="0" lvl="0" marL="0" marR="0" rtl="1" algn="r">
              <a:lnSpc>
                <a:spcPct val="115000"/>
              </a:lnSpc>
              <a:spcBef>
                <a:spcPts val="1200"/>
              </a:spcBef>
              <a:spcAft>
                <a:spcPts val="0"/>
              </a:spcAft>
              <a:buNone/>
            </a:pPr>
            <a:r>
              <a:t/>
            </a:r>
            <a:endParaRPr b="1" sz="2200">
              <a:solidFill>
                <a:srgbClr val="000000"/>
              </a:solidFill>
              <a:latin typeface="Times New Roman"/>
              <a:ea typeface="Times New Roman"/>
              <a:cs typeface="Times New Roman"/>
              <a:sym typeface="Times New Roman"/>
            </a:endParaRPr>
          </a:p>
          <a:p>
            <a:pPr indent="0" lvl="0" marL="0" marR="0" rtl="1" algn="r">
              <a:lnSpc>
                <a:spcPct val="115000"/>
              </a:lnSpc>
              <a:spcBef>
                <a:spcPts val="1200"/>
              </a:spcBef>
              <a:spcAft>
                <a:spcPts val="0"/>
              </a:spcAft>
              <a:buNone/>
            </a:pPr>
            <a:r>
              <a:t/>
            </a:r>
            <a:endParaRPr b="1" sz="2200">
              <a:solidFill>
                <a:srgbClr val="000000"/>
              </a:solidFill>
              <a:latin typeface="Times New Roman"/>
              <a:ea typeface="Times New Roman"/>
              <a:cs typeface="Times New Roman"/>
              <a:sym typeface="Times New Roman"/>
            </a:endParaRPr>
          </a:p>
          <a:p>
            <a:pPr indent="0" lvl="0" marL="0" marR="0" rtl="1" algn="r">
              <a:lnSpc>
                <a:spcPct val="115000"/>
              </a:lnSpc>
              <a:spcBef>
                <a:spcPts val="1200"/>
              </a:spcBef>
              <a:spcAft>
                <a:spcPts val="0"/>
              </a:spcAft>
              <a:buNone/>
            </a:pPr>
            <a:r>
              <a:t/>
            </a:r>
            <a:endParaRPr b="1" sz="2200">
              <a:solidFill>
                <a:srgbClr val="000000"/>
              </a:solidFill>
              <a:latin typeface="Times New Roman"/>
              <a:ea typeface="Times New Roman"/>
              <a:cs typeface="Times New Roman"/>
              <a:sym typeface="Times New Roman"/>
            </a:endParaRPr>
          </a:p>
          <a:p>
            <a:pPr indent="0" lvl="0" marL="0" marR="0" rtl="1" algn="r">
              <a:lnSpc>
                <a:spcPct val="115000"/>
              </a:lnSpc>
              <a:spcBef>
                <a:spcPts val="1200"/>
              </a:spcBef>
              <a:spcAft>
                <a:spcPts val="0"/>
              </a:spcAft>
              <a:buNone/>
            </a:pPr>
            <a:r>
              <a:t/>
            </a:r>
            <a:endParaRPr b="1" sz="2200">
              <a:solidFill>
                <a:srgbClr val="000000"/>
              </a:solidFill>
              <a:latin typeface="Times New Roman"/>
              <a:ea typeface="Times New Roman"/>
              <a:cs typeface="Times New Roman"/>
              <a:sym typeface="Times New Roman"/>
            </a:endParaRPr>
          </a:p>
          <a:p>
            <a:pPr indent="0" lvl="0" marL="0" marR="0" rtl="1" algn="r">
              <a:lnSpc>
                <a:spcPct val="115000"/>
              </a:lnSpc>
              <a:spcBef>
                <a:spcPts val="1200"/>
              </a:spcBef>
              <a:spcAft>
                <a:spcPts val="0"/>
              </a:spcAft>
              <a:buNone/>
            </a:pPr>
            <a:r>
              <a:t/>
            </a:r>
            <a:endParaRPr b="1" sz="2200">
              <a:solidFill>
                <a:srgbClr val="000000"/>
              </a:solidFill>
              <a:latin typeface="Times New Roman"/>
              <a:ea typeface="Times New Roman"/>
              <a:cs typeface="Times New Roman"/>
              <a:sym typeface="Times New Roman"/>
            </a:endParaRPr>
          </a:p>
          <a:p>
            <a:pPr indent="0" lvl="0" marL="0" marR="0" rtl="1" algn="r">
              <a:lnSpc>
                <a:spcPct val="115000"/>
              </a:lnSpc>
              <a:spcBef>
                <a:spcPts val="1200"/>
              </a:spcBef>
              <a:spcAft>
                <a:spcPts val="0"/>
              </a:spcAft>
              <a:buNone/>
            </a:pPr>
            <a:r>
              <a:t/>
            </a:r>
            <a:endParaRPr b="1" sz="2200">
              <a:solidFill>
                <a:srgbClr val="000000"/>
              </a:solidFill>
              <a:latin typeface="Times New Roman"/>
              <a:ea typeface="Times New Roman"/>
              <a:cs typeface="Times New Roman"/>
              <a:sym typeface="Times New Roman"/>
            </a:endParaRPr>
          </a:p>
          <a:p>
            <a:pPr indent="0" lvl="0" marL="0" marR="0" rtl="1" algn="r">
              <a:lnSpc>
                <a:spcPct val="115000"/>
              </a:lnSpc>
              <a:spcBef>
                <a:spcPts val="1200"/>
              </a:spcBef>
              <a:spcAft>
                <a:spcPts val="0"/>
              </a:spcAft>
              <a:buNone/>
            </a:pPr>
            <a:r>
              <a:t/>
            </a:r>
            <a:endParaRPr b="1" sz="2200">
              <a:solidFill>
                <a:srgbClr val="000000"/>
              </a:solidFill>
              <a:latin typeface="Times New Roman"/>
              <a:ea typeface="Times New Roman"/>
              <a:cs typeface="Times New Roman"/>
              <a:sym typeface="Times New Roman"/>
            </a:endParaRPr>
          </a:p>
          <a:p>
            <a:pPr indent="0" lvl="0" marL="0" marR="0" rtl="1" algn="r">
              <a:lnSpc>
                <a:spcPct val="115000"/>
              </a:lnSpc>
              <a:spcBef>
                <a:spcPts val="1200"/>
              </a:spcBef>
              <a:spcAft>
                <a:spcPts val="0"/>
              </a:spcAft>
              <a:buNone/>
            </a:pPr>
            <a:r>
              <a:t/>
            </a:r>
            <a:endParaRPr b="1" sz="2200">
              <a:solidFill>
                <a:srgbClr val="000000"/>
              </a:solidFill>
              <a:latin typeface="Times New Roman"/>
              <a:ea typeface="Times New Roman"/>
              <a:cs typeface="Times New Roman"/>
              <a:sym typeface="Times New Roman"/>
            </a:endParaRPr>
          </a:p>
          <a:p>
            <a:pPr indent="0" lvl="0" marL="0" marR="0" rtl="1" algn="r">
              <a:lnSpc>
                <a:spcPct val="115000"/>
              </a:lnSpc>
              <a:spcBef>
                <a:spcPts val="1200"/>
              </a:spcBef>
              <a:spcAft>
                <a:spcPts val="1200"/>
              </a:spcAft>
              <a:buNone/>
            </a:pPr>
            <a:r>
              <a:t/>
            </a:r>
            <a:endParaRPr b="1" sz="2200">
              <a:solidFill>
                <a:srgbClr val="000000"/>
              </a:solidFill>
              <a:latin typeface="Times New Roman"/>
              <a:ea typeface="Times New Roman"/>
              <a:cs typeface="Times New Roman"/>
              <a:sym typeface="Times New Roman"/>
            </a:endParaRPr>
          </a:p>
        </p:txBody>
      </p:sp>
      <p:pic>
        <p:nvPicPr>
          <p:cNvPr descr="Ordinateur Chromebook ouvert" id="185" name="Google Shape;185;p26"/>
          <p:cNvPicPr preferRelativeResize="0"/>
          <p:nvPr/>
        </p:nvPicPr>
        <p:blipFill>
          <a:blip r:embed="rId3">
            <a:alphaModFix/>
          </a:blip>
          <a:stretch>
            <a:fillRect/>
          </a:stretch>
        </p:blipFill>
        <p:spPr>
          <a:xfrm>
            <a:off x="3452975" y="697325"/>
            <a:ext cx="5591976" cy="3316000"/>
          </a:xfrm>
          <a:prstGeom prst="rect">
            <a:avLst/>
          </a:prstGeom>
          <a:noFill/>
          <a:ln>
            <a:noFill/>
          </a:ln>
        </p:spPr>
      </p:pic>
      <p:pic>
        <p:nvPicPr>
          <p:cNvPr descr="Représentation d'un ensemble d'applications de bureau" id="186" name="Google Shape;186;p26"/>
          <p:cNvPicPr preferRelativeResize="0"/>
          <p:nvPr/>
        </p:nvPicPr>
        <p:blipFill rotWithShape="1">
          <a:blip r:embed="rId4">
            <a:alphaModFix/>
          </a:blip>
          <a:srcRect b="24800" l="0" r="0" t="0"/>
          <a:stretch/>
        </p:blipFill>
        <p:spPr>
          <a:xfrm>
            <a:off x="4131700" y="978250"/>
            <a:ext cx="4142049" cy="2335949"/>
          </a:xfrm>
          <a:prstGeom prst="rect">
            <a:avLst/>
          </a:prstGeom>
          <a:noFill/>
          <a:ln>
            <a:noFill/>
          </a:ln>
        </p:spPr>
      </p:pic>
      <p:pic>
        <p:nvPicPr>
          <p:cNvPr descr="Smartphone noir orienté en mode portrait" id="187" name="Google Shape;187;p26"/>
          <p:cNvPicPr preferRelativeResize="0"/>
          <p:nvPr/>
        </p:nvPicPr>
        <p:blipFill>
          <a:blip r:embed="rId5">
            <a:alphaModFix/>
          </a:blip>
          <a:stretch>
            <a:fillRect/>
          </a:stretch>
        </p:blipFill>
        <p:spPr>
          <a:xfrm>
            <a:off x="7188601" y="1585375"/>
            <a:ext cx="1675825" cy="3291298"/>
          </a:xfrm>
          <a:prstGeom prst="rect">
            <a:avLst/>
          </a:prstGeom>
          <a:noFill/>
          <a:ln>
            <a:noFill/>
          </a:ln>
        </p:spPr>
      </p:pic>
      <p:pic>
        <p:nvPicPr>
          <p:cNvPr descr="Représentation d'un ensemble d'applications mobiles" id="188" name="Google Shape;188;p26"/>
          <p:cNvPicPr preferRelativeResize="0"/>
          <p:nvPr/>
        </p:nvPicPr>
        <p:blipFill>
          <a:blip r:embed="rId6">
            <a:alphaModFix/>
          </a:blip>
          <a:stretch>
            <a:fillRect/>
          </a:stretch>
        </p:blipFill>
        <p:spPr>
          <a:xfrm>
            <a:off x="7262200" y="1846375"/>
            <a:ext cx="1521650" cy="27051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7"/>
          <p:cNvSpPr txBox="1"/>
          <p:nvPr>
            <p:ph idx="1" type="body"/>
          </p:nvPr>
        </p:nvSpPr>
        <p:spPr>
          <a:xfrm>
            <a:off x="311700" y="1618204"/>
            <a:ext cx="2808000" cy="2950800"/>
          </a:xfrm>
          <a:prstGeom prst="rect">
            <a:avLst/>
          </a:prstGeom>
        </p:spPr>
        <p:txBody>
          <a:bodyPr anchorCtr="0" anchor="t" bIns="91425" lIns="91425" spcFirstLastPara="1" rIns="91425" wrap="square" tIns="91425">
            <a:noAutofit/>
          </a:bodyPr>
          <a:lstStyle/>
          <a:p>
            <a:pPr indent="0" lvl="0" marL="0" rtl="1" algn="r">
              <a:spcBef>
                <a:spcPts val="1200"/>
              </a:spcBef>
              <a:spcAft>
                <a:spcPts val="1200"/>
              </a:spcAft>
              <a:buNone/>
            </a:pPr>
            <a:r>
              <a:rPr b="1" lang="fr" sz="2200">
                <a:solidFill>
                  <a:srgbClr val="000000"/>
                </a:solidFill>
                <a:latin typeface="Times New Roman"/>
                <a:ea typeface="Times New Roman"/>
                <a:cs typeface="Times New Roman"/>
                <a:sym typeface="Times New Roman"/>
              </a:rPr>
              <a:t> الحرية الصحافية أساسية وعمادها تعزيز المصداقية. فالمصداقية التي تكتسبها الوسيلة الإعلامية </a:t>
            </a:r>
            <a:r>
              <a:rPr b="1" lang="fr" sz="2200">
                <a:solidFill>
                  <a:srgbClr val="000000"/>
                </a:solidFill>
                <a:latin typeface="Times New Roman"/>
                <a:ea typeface="Times New Roman"/>
                <a:cs typeface="Times New Roman"/>
                <a:sym typeface="Times New Roman"/>
              </a:rPr>
              <a:t>أو</a:t>
            </a:r>
            <a:r>
              <a:rPr b="1" lang="fr" sz="2200">
                <a:solidFill>
                  <a:srgbClr val="000000"/>
                </a:solidFill>
                <a:latin typeface="Times New Roman"/>
                <a:ea typeface="Times New Roman"/>
                <a:cs typeface="Times New Roman"/>
                <a:sym typeface="Times New Roman"/>
              </a:rPr>
              <a:t> الصحافي تصبح المفتاح لكل الأبواب المغلقة </a:t>
            </a:r>
            <a:endParaRPr b="1" sz="2200">
              <a:solidFill>
                <a:srgbClr val="000000"/>
              </a:solidFill>
              <a:latin typeface="Times New Roman"/>
              <a:ea typeface="Times New Roman"/>
              <a:cs typeface="Times New Roman"/>
              <a:sym typeface="Times New Roman"/>
            </a:endParaRPr>
          </a:p>
        </p:txBody>
      </p:sp>
      <p:sp>
        <p:nvSpPr>
          <p:cNvPr id="194" name="Google Shape;194;p2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p>
            <a:pPr indent="0" lvl="0" marL="0" marR="0" rtl="0" algn="l">
              <a:lnSpc>
                <a:spcPct val="100000"/>
              </a:lnSpc>
              <a:spcBef>
                <a:spcPts val="0"/>
              </a:spcBef>
              <a:spcAft>
                <a:spcPts val="0"/>
              </a:spcAft>
              <a:buNone/>
            </a:pPr>
            <a:r>
              <a:rPr lang="fr">
                <a:solidFill>
                  <a:schemeClr val="dk1"/>
                </a:solidFill>
                <a:latin typeface="Changa Medium"/>
                <a:ea typeface="Changa Medium"/>
                <a:cs typeface="Changa Medium"/>
                <a:sym typeface="Changa Medium"/>
              </a:rPr>
              <a:t>خلاصة </a:t>
            </a:r>
            <a:endParaRPr>
              <a:solidFill>
                <a:schemeClr val="dk1"/>
              </a:solidFill>
              <a:latin typeface="Changa Medium"/>
              <a:ea typeface="Changa Medium"/>
              <a:cs typeface="Changa Medium"/>
              <a:sym typeface="Changa Medium"/>
            </a:endParaRPr>
          </a:p>
        </p:txBody>
      </p:sp>
      <p:pic>
        <p:nvPicPr>
          <p:cNvPr descr="Photo en contre-plongée du pont du Golden Gate Bridge sur un ciel bleu" id="195" name="Google Shape;195;p27"/>
          <p:cNvPicPr preferRelativeResize="0"/>
          <p:nvPr/>
        </p:nvPicPr>
        <p:blipFill rotWithShape="1">
          <a:blip r:embed="rId3">
            <a:alphaModFix/>
          </a:blip>
          <a:srcRect b="0" l="19071" r="4853" t="9"/>
          <a:stretch/>
        </p:blipFill>
        <p:spPr>
          <a:xfrm>
            <a:off x="3274676" y="0"/>
            <a:ext cx="5869325" cy="514350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pic>
        <p:nvPicPr>
          <p:cNvPr id="68" name="Google Shape;68;p14"/>
          <p:cNvPicPr preferRelativeResize="0"/>
          <p:nvPr/>
        </p:nvPicPr>
        <p:blipFill>
          <a:blip r:embed="rId3">
            <a:alphaModFix/>
          </a:blip>
          <a:stretch>
            <a:fillRect/>
          </a:stretch>
        </p:blipFill>
        <p:spPr>
          <a:xfrm>
            <a:off x="152400" y="1054050"/>
            <a:ext cx="8839202" cy="36498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cxnSp>
        <p:nvCxnSpPr>
          <p:cNvPr id="73" name="Google Shape;73;p15"/>
          <p:cNvCxnSpPr/>
          <p:nvPr/>
        </p:nvCxnSpPr>
        <p:spPr>
          <a:xfrm>
            <a:off x="-6875" y="2900700"/>
            <a:ext cx="9150900" cy="0"/>
          </a:xfrm>
          <a:prstGeom prst="straightConnector1">
            <a:avLst/>
          </a:prstGeom>
          <a:noFill/>
          <a:ln cap="flat" cmpd="sng" w="19050">
            <a:solidFill>
              <a:schemeClr val="dk2"/>
            </a:solidFill>
            <a:prstDash val="solid"/>
            <a:round/>
            <a:headEnd len="sm" w="sm" type="none"/>
            <a:tailEnd len="sm" w="sm" type="none"/>
          </a:ln>
        </p:spPr>
      </p:cxnSp>
      <p:sp>
        <p:nvSpPr>
          <p:cNvPr id="74" name="Google Shape;74;p15"/>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a:solidFill>
                  <a:schemeClr val="dk1"/>
                </a:solidFill>
                <a:latin typeface="Changa SemiBold"/>
                <a:ea typeface="Changa SemiBold"/>
                <a:cs typeface="Changa SemiBold"/>
                <a:sym typeface="Changa SemiBold"/>
              </a:rPr>
              <a:t>استخدام شبكات التواصل الاجتماعي في ليبيا</a:t>
            </a:r>
            <a:endParaRPr>
              <a:solidFill>
                <a:schemeClr val="dk1"/>
              </a:solidFill>
              <a:latin typeface="Changa SemiBold"/>
              <a:ea typeface="Changa SemiBold"/>
              <a:cs typeface="Changa SemiBold"/>
              <a:sym typeface="Changa SemiBold"/>
            </a:endParaRPr>
          </a:p>
        </p:txBody>
      </p:sp>
      <p:sp>
        <p:nvSpPr>
          <p:cNvPr id="75" name="Google Shape;75;p15"/>
          <p:cNvSpPr/>
          <p:nvPr/>
        </p:nvSpPr>
        <p:spPr>
          <a:xfrm>
            <a:off x="421176" y="2235693"/>
            <a:ext cx="1329900" cy="132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5"/>
          <p:cNvSpPr txBox="1"/>
          <p:nvPr/>
        </p:nvSpPr>
        <p:spPr>
          <a:xfrm>
            <a:off x="244525" y="2596750"/>
            <a:ext cx="1506600" cy="607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700">
                <a:solidFill>
                  <a:schemeClr val="lt1"/>
                </a:solidFill>
                <a:latin typeface="Source Code Pro"/>
                <a:ea typeface="Source Code Pro"/>
                <a:cs typeface="Source Code Pro"/>
                <a:sym typeface="Source Code Pro"/>
              </a:rPr>
              <a:t>Youtube</a:t>
            </a:r>
            <a:endParaRPr sz="1700">
              <a:solidFill>
                <a:schemeClr val="lt1"/>
              </a:solidFill>
              <a:latin typeface="Source Code Pro"/>
              <a:ea typeface="Source Code Pro"/>
              <a:cs typeface="Source Code Pro"/>
              <a:sym typeface="Source Code Pro"/>
            </a:endParaRPr>
          </a:p>
          <a:p>
            <a:pPr indent="0" lvl="0" marL="0" rtl="0" algn="ctr">
              <a:spcBef>
                <a:spcPts val="0"/>
              </a:spcBef>
              <a:spcAft>
                <a:spcPts val="0"/>
              </a:spcAft>
              <a:buNone/>
            </a:pPr>
            <a:r>
              <a:rPr lang="fr" sz="2400">
                <a:highlight>
                  <a:srgbClr val="F4F7FB"/>
                </a:highlight>
              </a:rPr>
              <a:t>18.31%</a:t>
            </a:r>
            <a:endParaRPr sz="2400">
              <a:highlight>
                <a:srgbClr val="F4F7FB"/>
              </a:highlight>
            </a:endParaRPr>
          </a:p>
          <a:p>
            <a:pPr indent="0" lvl="0" marL="0" rtl="0" algn="ctr">
              <a:spcBef>
                <a:spcPts val="0"/>
              </a:spcBef>
              <a:spcAft>
                <a:spcPts val="0"/>
              </a:spcAft>
              <a:buNone/>
            </a:pPr>
            <a:r>
              <a:t/>
            </a:r>
            <a:endParaRPr sz="1300">
              <a:solidFill>
                <a:schemeClr val="lt1"/>
              </a:solidFill>
              <a:latin typeface="Source Code Pro"/>
              <a:ea typeface="Source Code Pro"/>
              <a:cs typeface="Source Code Pro"/>
              <a:sym typeface="Source Code Pro"/>
            </a:endParaRPr>
          </a:p>
        </p:txBody>
      </p:sp>
      <p:sp>
        <p:nvSpPr>
          <p:cNvPr id="77" name="Google Shape;77;p15"/>
          <p:cNvSpPr/>
          <p:nvPr/>
        </p:nvSpPr>
        <p:spPr>
          <a:xfrm>
            <a:off x="2253122" y="1423415"/>
            <a:ext cx="2954700" cy="29547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5"/>
          <p:cNvSpPr txBox="1"/>
          <p:nvPr/>
        </p:nvSpPr>
        <p:spPr>
          <a:xfrm>
            <a:off x="2385025" y="2235700"/>
            <a:ext cx="2954700" cy="1057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3000">
                <a:latin typeface="Source Code Pro"/>
                <a:ea typeface="Source Code Pro"/>
                <a:cs typeface="Source Code Pro"/>
                <a:sym typeface="Source Code Pro"/>
              </a:rPr>
              <a:t>Facebook </a:t>
            </a:r>
            <a:r>
              <a:rPr lang="fr" sz="3000">
                <a:highlight>
                  <a:srgbClr val="F4F7FB"/>
                </a:highlight>
              </a:rPr>
              <a:t>59.31%</a:t>
            </a:r>
            <a:endParaRPr sz="3000">
              <a:latin typeface="Source Code Pro"/>
              <a:ea typeface="Source Code Pro"/>
              <a:cs typeface="Source Code Pro"/>
              <a:sym typeface="Source Code Pro"/>
            </a:endParaRPr>
          </a:p>
        </p:txBody>
      </p:sp>
      <p:sp>
        <p:nvSpPr>
          <p:cNvPr id="79" name="Google Shape;79;p15"/>
          <p:cNvSpPr/>
          <p:nvPr/>
        </p:nvSpPr>
        <p:spPr>
          <a:xfrm>
            <a:off x="5709626" y="2147440"/>
            <a:ext cx="1506600" cy="15066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5"/>
          <p:cNvSpPr txBox="1"/>
          <p:nvPr/>
        </p:nvSpPr>
        <p:spPr>
          <a:xfrm>
            <a:off x="5709825" y="2596750"/>
            <a:ext cx="1506600" cy="607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2000">
                <a:solidFill>
                  <a:schemeClr val="lt1"/>
                </a:solidFill>
                <a:latin typeface="Source Code Pro"/>
                <a:ea typeface="Source Code Pro"/>
                <a:cs typeface="Source Code Pro"/>
                <a:sym typeface="Source Code Pro"/>
              </a:rPr>
              <a:t>Twitter</a:t>
            </a:r>
            <a:endParaRPr sz="2000">
              <a:solidFill>
                <a:schemeClr val="lt1"/>
              </a:solidFill>
              <a:latin typeface="Source Code Pro"/>
              <a:ea typeface="Source Code Pro"/>
              <a:cs typeface="Source Code Pro"/>
              <a:sym typeface="Source Code Pro"/>
            </a:endParaRPr>
          </a:p>
          <a:p>
            <a:pPr indent="0" lvl="0" marL="0" rtl="0" algn="ctr">
              <a:spcBef>
                <a:spcPts val="0"/>
              </a:spcBef>
              <a:spcAft>
                <a:spcPts val="0"/>
              </a:spcAft>
              <a:buNone/>
            </a:pPr>
            <a:r>
              <a:rPr lang="fr" sz="3000">
                <a:highlight>
                  <a:srgbClr val="F4F7FB"/>
                </a:highlight>
              </a:rPr>
              <a:t>20.22%</a:t>
            </a:r>
            <a:endParaRPr sz="1300">
              <a:latin typeface="Source Code Pro"/>
              <a:ea typeface="Source Code Pro"/>
              <a:cs typeface="Source Code Pro"/>
              <a:sym typeface="Source Code Pro"/>
            </a:endParaRPr>
          </a:p>
        </p:txBody>
      </p:sp>
      <p:sp>
        <p:nvSpPr>
          <p:cNvPr id="81" name="Google Shape;81;p15"/>
          <p:cNvSpPr/>
          <p:nvPr/>
        </p:nvSpPr>
        <p:spPr>
          <a:xfrm>
            <a:off x="7718079" y="2394636"/>
            <a:ext cx="1012500" cy="1012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5"/>
          <p:cNvSpPr txBox="1"/>
          <p:nvPr/>
        </p:nvSpPr>
        <p:spPr>
          <a:xfrm>
            <a:off x="7718425" y="2596750"/>
            <a:ext cx="1176300" cy="607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300">
                <a:solidFill>
                  <a:schemeClr val="lt1"/>
                </a:solidFill>
                <a:latin typeface="Source Code Pro"/>
                <a:ea typeface="Source Code Pro"/>
                <a:cs typeface="Source Code Pro"/>
                <a:sym typeface="Source Code Pro"/>
              </a:rPr>
              <a:t>Instagram</a:t>
            </a:r>
            <a:r>
              <a:rPr lang="fr" sz="1300">
                <a:solidFill>
                  <a:schemeClr val="lt1"/>
                </a:solidFill>
                <a:latin typeface="Source Code Pro"/>
                <a:ea typeface="Source Code Pro"/>
                <a:cs typeface="Source Code Pro"/>
                <a:sym typeface="Source Code Pro"/>
              </a:rPr>
              <a:t>, </a:t>
            </a:r>
            <a:r>
              <a:rPr lang="fr" sz="2500">
                <a:highlight>
                  <a:srgbClr val="F4F7FB"/>
                </a:highlight>
              </a:rPr>
              <a:t>0.9%</a:t>
            </a:r>
            <a:endParaRPr sz="800">
              <a:latin typeface="Source Code Pro"/>
              <a:ea typeface="Source Code Pro"/>
              <a:cs typeface="Source Code Pro"/>
              <a:sym typeface="Source Code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6"/>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sz="2800"/>
          </a:p>
          <a:p>
            <a:pPr indent="0" lvl="0" marL="0" rtl="0" algn="l">
              <a:spcBef>
                <a:spcPts val="0"/>
              </a:spcBef>
              <a:spcAft>
                <a:spcPts val="0"/>
              </a:spcAft>
              <a:buNone/>
            </a:pPr>
            <a:r>
              <a:rPr lang="fr" sz="2500">
                <a:solidFill>
                  <a:schemeClr val="dk1"/>
                </a:solidFill>
                <a:latin typeface="Changa SemiBold"/>
                <a:ea typeface="Changa SemiBold"/>
                <a:cs typeface="Changa SemiBold"/>
                <a:sym typeface="Changa SemiBold"/>
              </a:rPr>
              <a:t>أخلاقيات</a:t>
            </a:r>
            <a:r>
              <a:rPr lang="fr" sz="2500">
                <a:solidFill>
                  <a:schemeClr val="dk1"/>
                </a:solidFill>
                <a:latin typeface="Changa SemiBold"/>
                <a:ea typeface="Changa SemiBold"/>
                <a:cs typeface="Changa SemiBold"/>
                <a:sym typeface="Changa SemiBold"/>
              </a:rPr>
              <a:t> النشر في الويب</a:t>
            </a:r>
            <a:endParaRPr sz="2500">
              <a:solidFill>
                <a:schemeClr val="dk1"/>
              </a:solidFill>
              <a:latin typeface="Changa SemiBold"/>
              <a:ea typeface="Changa SemiBold"/>
              <a:cs typeface="Changa SemiBold"/>
              <a:sym typeface="Changa SemiBold"/>
            </a:endParaRPr>
          </a:p>
        </p:txBody>
      </p:sp>
      <p:sp>
        <p:nvSpPr>
          <p:cNvPr id="88" name="Google Shape;88;p16"/>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rtl="1" algn="r">
              <a:lnSpc>
                <a:spcPct val="115000"/>
              </a:lnSpc>
              <a:spcBef>
                <a:spcPts val="0"/>
              </a:spcBef>
              <a:spcAft>
                <a:spcPts val="0"/>
              </a:spcAft>
              <a:buNone/>
            </a:pPr>
            <a:r>
              <a:rPr b="1" lang="fr" sz="2250">
                <a:solidFill>
                  <a:srgbClr val="000000"/>
                </a:solidFill>
                <a:highlight>
                  <a:srgbClr val="FFFFFF"/>
                </a:highlight>
                <a:latin typeface="Arial"/>
                <a:ea typeface="Arial"/>
                <a:cs typeface="Arial"/>
                <a:sym typeface="Arial"/>
              </a:rPr>
              <a:t>- ما التحديات التي تواجهها مهنة الصحافة على الإنترنت؟</a:t>
            </a:r>
            <a:endParaRPr b="1" sz="2250">
              <a:solidFill>
                <a:srgbClr val="000000"/>
              </a:solidFill>
              <a:highlight>
                <a:srgbClr val="FFFFFF"/>
              </a:highlight>
              <a:latin typeface="Arial"/>
              <a:ea typeface="Arial"/>
              <a:cs typeface="Arial"/>
              <a:sym typeface="Arial"/>
            </a:endParaRPr>
          </a:p>
          <a:p>
            <a:pPr indent="0" lvl="0" marL="0" rtl="1" algn="r">
              <a:lnSpc>
                <a:spcPct val="115000"/>
              </a:lnSpc>
              <a:spcBef>
                <a:spcPts val="1100"/>
              </a:spcBef>
              <a:spcAft>
                <a:spcPts val="0"/>
              </a:spcAft>
              <a:buNone/>
            </a:pPr>
            <a:r>
              <a:rPr b="1" lang="fr" sz="2250">
                <a:solidFill>
                  <a:srgbClr val="000000"/>
                </a:solidFill>
                <a:highlight>
                  <a:srgbClr val="FFFFFF"/>
                </a:highlight>
                <a:latin typeface="Arial"/>
                <a:ea typeface="Arial"/>
                <a:cs typeface="Arial"/>
                <a:sym typeface="Arial"/>
              </a:rPr>
              <a:t>- هل أضاف العمل الصحفي على الإنترنت مسؤوليات أخلاقية جديدة على كل من يعمل في مهنة الصحافة؟ وما هي هذه المسؤوليات؟</a:t>
            </a:r>
            <a:endParaRPr b="1" sz="2250">
              <a:solidFill>
                <a:srgbClr val="000000"/>
              </a:solidFill>
              <a:highlight>
                <a:srgbClr val="FFFFFF"/>
              </a:highlight>
              <a:latin typeface="Arial"/>
              <a:ea typeface="Arial"/>
              <a:cs typeface="Arial"/>
              <a:sym typeface="Arial"/>
            </a:endParaRPr>
          </a:p>
          <a:p>
            <a:pPr indent="0" lvl="0" marL="0" rtl="1" algn="r">
              <a:lnSpc>
                <a:spcPct val="115000"/>
              </a:lnSpc>
              <a:spcBef>
                <a:spcPts val="1100"/>
              </a:spcBef>
              <a:spcAft>
                <a:spcPts val="0"/>
              </a:spcAft>
              <a:buNone/>
            </a:pPr>
            <a:r>
              <a:rPr b="1" lang="fr" sz="2250">
                <a:solidFill>
                  <a:srgbClr val="000000"/>
                </a:solidFill>
                <a:highlight>
                  <a:srgbClr val="FFFFFF"/>
                </a:highlight>
                <a:latin typeface="Arial"/>
                <a:ea typeface="Arial"/>
                <a:cs typeface="Arial"/>
                <a:sym typeface="Arial"/>
              </a:rPr>
              <a:t>- ما المسؤولية الأخلاقية المنوطة بالأفراد أثناء النشر على الإنترنت؟ ومن سيقوم بتعميق هذه المسؤولية؟</a:t>
            </a:r>
            <a:endParaRPr b="1" sz="2250">
              <a:solidFill>
                <a:srgbClr val="000000"/>
              </a:solidFill>
              <a:highlight>
                <a:srgbClr val="FFFFFF"/>
              </a:highlight>
              <a:latin typeface="Arial"/>
              <a:ea typeface="Arial"/>
              <a:cs typeface="Arial"/>
              <a:sym typeface="Arial"/>
            </a:endParaRPr>
          </a:p>
          <a:p>
            <a:pPr indent="0" lvl="0" marL="0" rtl="0" algn="l">
              <a:spcBef>
                <a:spcPts val="11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a:solidFill>
                  <a:schemeClr val="dk1"/>
                </a:solidFill>
                <a:latin typeface="Changa Medium"/>
                <a:ea typeface="Changa Medium"/>
                <a:cs typeface="Changa Medium"/>
                <a:sym typeface="Changa Medium"/>
              </a:rPr>
              <a:t>المعايير الأخلاقية</a:t>
            </a:r>
            <a:endParaRPr>
              <a:solidFill>
                <a:schemeClr val="dk1"/>
              </a:solidFill>
              <a:latin typeface="Changa Medium"/>
              <a:ea typeface="Changa Medium"/>
              <a:cs typeface="Changa Medium"/>
              <a:sym typeface="Changa Medium"/>
            </a:endParaRPr>
          </a:p>
        </p:txBody>
      </p:sp>
      <p:sp>
        <p:nvSpPr>
          <p:cNvPr id="94" name="Google Shape;94;p17"/>
          <p:cNvSpPr txBox="1"/>
          <p:nvPr>
            <p:ph idx="1" type="body"/>
          </p:nvPr>
        </p:nvSpPr>
        <p:spPr>
          <a:xfrm>
            <a:off x="311700" y="1618204"/>
            <a:ext cx="2808000" cy="2950800"/>
          </a:xfrm>
          <a:prstGeom prst="rect">
            <a:avLst/>
          </a:prstGeom>
        </p:spPr>
        <p:txBody>
          <a:bodyPr anchorCtr="0" anchor="t" bIns="91425" lIns="91425" spcFirstLastPara="1" rIns="91425" wrap="square" tIns="91425">
            <a:noAutofit/>
          </a:bodyPr>
          <a:lstStyle/>
          <a:p>
            <a:pPr indent="0" lvl="0" marL="0" rtl="1" algn="r">
              <a:spcBef>
                <a:spcPts val="1200"/>
              </a:spcBef>
              <a:spcAft>
                <a:spcPts val="0"/>
              </a:spcAft>
              <a:buNone/>
            </a:pPr>
            <a:r>
              <a:rPr b="1" lang="fr" sz="2200">
                <a:solidFill>
                  <a:srgbClr val="000000"/>
                </a:solidFill>
                <a:latin typeface="Times New Roman"/>
                <a:ea typeface="Times New Roman"/>
                <a:cs typeface="Times New Roman"/>
                <a:sym typeface="Times New Roman"/>
              </a:rPr>
              <a:t>1 – الأمانة في نقل المعلومة والشفافية في التعاطي مع الجمهور المستهدف بخاصة حين يتعلق الامر بقضية تمس حياته او حياة محبيه. </a:t>
            </a:r>
            <a:endParaRPr b="1" sz="2200">
              <a:solidFill>
                <a:srgbClr val="000000"/>
              </a:solidFill>
              <a:latin typeface="Times New Roman"/>
              <a:ea typeface="Times New Roman"/>
              <a:cs typeface="Times New Roman"/>
              <a:sym typeface="Times New Roman"/>
            </a:endParaRPr>
          </a:p>
          <a:p>
            <a:pPr indent="0" lvl="0" marL="0" rtl="0" algn="l">
              <a:spcBef>
                <a:spcPts val="1200"/>
              </a:spcBef>
              <a:spcAft>
                <a:spcPts val="1600"/>
              </a:spcAft>
              <a:buNone/>
            </a:pPr>
            <a:r>
              <a:t/>
            </a:r>
            <a:endParaRPr/>
          </a:p>
        </p:txBody>
      </p:sp>
      <p:pic>
        <p:nvPicPr>
          <p:cNvPr descr="Ordinateur Chromebook ouvert" id="95" name="Google Shape;95;p17"/>
          <p:cNvPicPr preferRelativeResize="0"/>
          <p:nvPr/>
        </p:nvPicPr>
        <p:blipFill>
          <a:blip r:embed="rId3">
            <a:alphaModFix/>
          </a:blip>
          <a:stretch>
            <a:fillRect/>
          </a:stretch>
        </p:blipFill>
        <p:spPr>
          <a:xfrm>
            <a:off x="3452975" y="697325"/>
            <a:ext cx="5591976" cy="3316000"/>
          </a:xfrm>
          <a:prstGeom prst="rect">
            <a:avLst/>
          </a:prstGeom>
          <a:noFill/>
          <a:ln>
            <a:noFill/>
          </a:ln>
        </p:spPr>
      </p:pic>
      <p:pic>
        <p:nvPicPr>
          <p:cNvPr descr="Représentation d'un ensemble d'applications de bureau" id="96" name="Google Shape;96;p17"/>
          <p:cNvPicPr preferRelativeResize="0"/>
          <p:nvPr/>
        </p:nvPicPr>
        <p:blipFill rotWithShape="1">
          <a:blip r:embed="rId4">
            <a:alphaModFix/>
          </a:blip>
          <a:srcRect b="24800" l="0" r="0" t="0"/>
          <a:stretch/>
        </p:blipFill>
        <p:spPr>
          <a:xfrm>
            <a:off x="4131700" y="978250"/>
            <a:ext cx="4142049" cy="2335949"/>
          </a:xfrm>
          <a:prstGeom prst="rect">
            <a:avLst/>
          </a:prstGeom>
          <a:noFill/>
          <a:ln>
            <a:noFill/>
          </a:ln>
        </p:spPr>
      </p:pic>
      <p:pic>
        <p:nvPicPr>
          <p:cNvPr descr="Smartphone noir orienté en mode portrait" id="97" name="Google Shape;97;p17"/>
          <p:cNvPicPr preferRelativeResize="0"/>
          <p:nvPr/>
        </p:nvPicPr>
        <p:blipFill>
          <a:blip r:embed="rId5">
            <a:alphaModFix/>
          </a:blip>
          <a:stretch>
            <a:fillRect/>
          </a:stretch>
        </p:blipFill>
        <p:spPr>
          <a:xfrm>
            <a:off x="7188601" y="1585375"/>
            <a:ext cx="1675825" cy="3291298"/>
          </a:xfrm>
          <a:prstGeom prst="rect">
            <a:avLst/>
          </a:prstGeom>
          <a:noFill/>
          <a:ln>
            <a:noFill/>
          </a:ln>
        </p:spPr>
      </p:pic>
      <p:pic>
        <p:nvPicPr>
          <p:cNvPr descr="Représentation d'un ensemble d'applications mobiles" id="98" name="Google Shape;98;p17"/>
          <p:cNvPicPr preferRelativeResize="0"/>
          <p:nvPr/>
        </p:nvPicPr>
        <p:blipFill>
          <a:blip r:embed="rId6">
            <a:alphaModFix/>
          </a:blip>
          <a:stretch>
            <a:fillRect/>
          </a:stretch>
        </p:blipFill>
        <p:spPr>
          <a:xfrm>
            <a:off x="7262200" y="1846375"/>
            <a:ext cx="1521650" cy="27051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8"/>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a:solidFill>
                  <a:schemeClr val="dk1"/>
                </a:solidFill>
                <a:latin typeface="Changa Medium"/>
                <a:ea typeface="Changa Medium"/>
                <a:cs typeface="Changa Medium"/>
                <a:sym typeface="Changa Medium"/>
              </a:rPr>
              <a:t>المعايير الأخلاقية</a:t>
            </a:r>
            <a:endParaRPr>
              <a:solidFill>
                <a:schemeClr val="dk1"/>
              </a:solidFill>
            </a:endParaRPr>
          </a:p>
        </p:txBody>
      </p:sp>
      <p:sp>
        <p:nvSpPr>
          <p:cNvPr id="104" name="Google Shape;104;p18"/>
          <p:cNvSpPr txBox="1"/>
          <p:nvPr>
            <p:ph idx="1" type="body"/>
          </p:nvPr>
        </p:nvSpPr>
        <p:spPr>
          <a:xfrm>
            <a:off x="311700" y="1618204"/>
            <a:ext cx="2808000" cy="2950800"/>
          </a:xfrm>
          <a:prstGeom prst="rect">
            <a:avLst/>
          </a:prstGeom>
        </p:spPr>
        <p:txBody>
          <a:bodyPr anchorCtr="0" anchor="t" bIns="91425" lIns="91425" spcFirstLastPara="1" rIns="91425" wrap="square" tIns="91425">
            <a:noAutofit/>
          </a:bodyPr>
          <a:lstStyle/>
          <a:p>
            <a:pPr indent="0" lvl="0" marL="0" rtl="1" algn="r">
              <a:spcBef>
                <a:spcPts val="1200"/>
              </a:spcBef>
              <a:spcAft>
                <a:spcPts val="0"/>
              </a:spcAft>
              <a:buNone/>
            </a:pPr>
            <a:r>
              <a:rPr b="1" lang="fr" sz="2200">
                <a:solidFill>
                  <a:srgbClr val="000000"/>
                </a:solidFill>
                <a:latin typeface="Times New Roman"/>
                <a:ea typeface="Times New Roman"/>
                <a:cs typeface="Times New Roman"/>
                <a:sym typeface="Times New Roman"/>
              </a:rPr>
              <a:t>2- الاعتذار حين وقوع الخطأ يزيد المصداقية خصوصا لدى الجمهور المتابع </a:t>
            </a:r>
            <a:r>
              <a:rPr b="1" lang="fr" sz="2200">
                <a:solidFill>
                  <a:srgbClr val="000000"/>
                </a:solidFill>
                <a:latin typeface="Times New Roman"/>
                <a:ea typeface="Times New Roman"/>
                <a:cs typeface="Times New Roman"/>
                <a:sym typeface="Times New Roman"/>
              </a:rPr>
              <a:t>لأن</a:t>
            </a:r>
            <a:r>
              <a:rPr b="1" lang="fr" sz="2200">
                <a:solidFill>
                  <a:srgbClr val="000000"/>
                </a:solidFill>
                <a:latin typeface="Times New Roman"/>
                <a:ea typeface="Times New Roman"/>
                <a:cs typeface="Times New Roman"/>
                <a:sym typeface="Times New Roman"/>
              </a:rPr>
              <a:t> الوسيلة تتحول الى مصدره الأساسي لما يجري </a:t>
            </a:r>
            <a:endParaRPr b="1" sz="2200">
              <a:solidFill>
                <a:srgbClr val="000000"/>
              </a:solidFill>
              <a:latin typeface="Times New Roman"/>
              <a:ea typeface="Times New Roman"/>
              <a:cs typeface="Times New Roman"/>
              <a:sym typeface="Times New Roman"/>
            </a:endParaRPr>
          </a:p>
          <a:p>
            <a:pPr indent="0" lvl="0" marL="0" rtl="1" algn="r">
              <a:spcBef>
                <a:spcPts val="1200"/>
              </a:spcBef>
              <a:spcAft>
                <a:spcPts val="0"/>
              </a:spcAft>
              <a:buNone/>
            </a:pPr>
            <a:r>
              <a:t/>
            </a:r>
            <a:endParaRPr b="1" sz="2200">
              <a:solidFill>
                <a:srgbClr val="000000"/>
              </a:solidFill>
              <a:latin typeface="Times New Roman"/>
              <a:ea typeface="Times New Roman"/>
              <a:cs typeface="Times New Roman"/>
              <a:sym typeface="Times New Roman"/>
            </a:endParaRPr>
          </a:p>
          <a:p>
            <a:pPr indent="0" lvl="0" marL="0" rtl="0" algn="l">
              <a:spcBef>
                <a:spcPts val="1200"/>
              </a:spcBef>
              <a:spcAft>
                <a:spcPts val="1600"/>
              </a:spcAft>
              <a:buNone/>
            </a:pPr>
            <a:r>
              <a:t/>
            </a:r>
            <a:endParaRPr/>
          </a:p>
        </p:txBody>
      </p:sp>
      <p:pic>
        <p:nvPicPr>
          <p:cNvPr descr="Ordinateur Chromebook ouvert" id="105" name="Google Shape;105;p18"/>
          <p:cNvPicPr preferRelativeResize="0"/>
          <p:nvPr/>
        </p:nvPicPr>
        <p:blipFill>
          <a:blip r:embed="rId3">
            <a:alphaModFix/>
          </a:blip>
          <a:stretch>
            <a:fillRect/>
          </a:stretch>
        </p:blipFill>
        <p:spPr>
          <a:xfrm>
            <a:off x="3452975" y="697325"/>
            <a:ext cx="5591976" cy="3316000"/>
          </a:xfrm>
          <a:prstGeom prst="rect">
            <a:avLst/>
          </a:prstGeom>
          <a:noFill/>
          <a:ln>
            <a:noFill/>
          </a:ln>
        </p:spPr>
      </p:pic>
      <p:pic>
        <p:nvPicPr>
          <p:cNvPr descr="Représentation d'un ensemble d'applications de bureau" id="106" name="Google Shape;106;p18"/>
          <p:cNvPicPr preferRelativeResize="0"/>
          <p:nvPr/>
        </p:nvPicPr>
        <p:blipFill rotWithShape="1">
          <a:blip r:embed="rId4">
            <a:alphaModFix/>
          </a:blip>
          <a:srcRect b="24800" l="0" r="0" t="0"/>
          <a:stretch/>
        </p:blipFill>
        <p:spPr>
          <a:xfrm>
            <a:off x="4131700" y="978250"/>
            <a:ext cx="4142049" cy="2335949"/>
          </a:xfrm>
          <a:prstGeom prst="rect">
            <a:avLst/>
          </a:prstGeom>
          <a:noFill/>
          <a:ln>
            <a:noFill/>
          </a:ln>
        </p:spPr>
      </p:pic>
      <p:pic>
        <p:nvPicPr>
          <p:cNvPr descr="Smartphone noir orienté en mode portrait" id="107" name="Google Shape;107;p18"/>
          <p:cNvPicPr preferRelativeResize="0"/>
          <p:nvPr/>
        </p:nvPicPr>
        <p:blipFill>
          <a:blip r:embed="rId5">
            <a:alphaModFix/>
          </a:blip>
          <a:stretch>
            <a:fillRect/>
          </a:stretch>
        </p:blipFill>
        <p:spPr>
          <a:xfrm>
            <a:off x="7188601" y="1585375"/>
            <a:ext cx="1675825" cy="3291298"/>
          </a:xfrm>
          <a:prstGeom prst="rect">
            <a:avLst/>
          </a:prstGeom>
          <a:noFill/>
          <a:ln>
            <a:noFill/>
          </a:ln>
        </p:spPr>
      </p:pic>
      <p:pic>
        <p:nvPicPr>
          <p:cNvPr descr="Représentation d'un ensemble d'applications mobiles" id="108" name="Google Shape;108;p18"/>
          <p:cNvPicPr preferRelativeResize="0"/>
          <p:nvPr/>
        </p:nvPicPr>
        <p:blipFill>
          <a:blip r:embed="rId6">
            <a:alphaModFix/>
          </a:blip>
          <a:stretch>
            <a:fillRect/>
          </a:stretch>
        </p:blipFill>
        <p:spPr>
          <a:xfrm>
            <a:off x="7262200" y="1846375"/>
            <a:ext cx="1521650" cy="27051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9"/>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a:solidFill>
                  <a:schemeClr val="dk1"/>
                </a:solidFill>
                <a:latin typeface="Changa Medium"/>
                <a:ea typeface="Changa Medium"/>
                <a:cs typeface="Changa Medium"/>
                <a:sym typeface="Changa Medium"/>
              </a:rPr>
              <a:t>المعايير الأخلاقية</a:t>
            </a:r>
            <a:endParaRPr>
              <a:solidFill>
                <a:schemeClr val="dk1"/>
              </a:solidFill>
            </a:endParaRPr>
          </a:p>
        </p:txBody>
      </p:sp>
      <p:sp>
        <p:nvSpPr>
          <p:cNvPr id="114" name="Google Shape;114;p19"/>
          <p:cNvSpPr txBox="1"/>
          <p:nvPr>
            <p:ph idx="1" type="body"/>
          </p:nvPr>
        </p:nvSpPr>
        <p:spPr>
          <a:xfrm>
            <a:off x="311700" y="1500975"/>
            <a:ext cx="2985300" cy="2705100"/>
          </a:xfrm>
          <a:prstGeom prst="rect">
            <a:avLst/>
          </a:prstGeom>
        </p:spPr>
        <p:txBody>
          <a:bodyPr anchorCtr="0" anchor="t" bIns="91425" lIns="91425" spcFirstLastPara="1" rIns="91425" wrap="square" tIns="91425">
            <a:noAutofit/>
          </a:bodyPr>
          <a:lstStyle/>
          <a:p>
            <a:pPr indent="0" lvl="0" marL="0" rtl="1" algn="r">
              <a:spcBef>
                <a:spcPts val="1200"/>
              </a:spcBef>
              <a:spcAft>
                <a:spcPts val="0"/>
              </a:spcAft>
              <a:buNone/>
            </a:pPr>
            <a:r>
              <a:rPr b="1" lang="fr" sz="2200">
                <a:solidFill>
                  <a:srgbClr val="000000"/>
                </a:solidFill>
                <a:latin typeface="Times New Roman"/>
                <a:ea typeface="Times New Roman"/>
                <a:cs typeface="Times New Roman"/>
                <a:sym typeface="Times New Roman"/>
              </a:rPr>
              <a:t>3- احترام خصوصية الناس خصوصا حين يتحولون الى فئة هشة وضعيفة نتيجة مرض او حرب او كارثة طبيعية، ويجب مراعاة حساسية الوضع الإنساني او الاجتماعي،  حق كل شخص يتم تناوله في الاعلام بالاحترام</a:t>
            </a:r>
            <a:r>
              <a:rPr lang="fr" sz="1400">
                <a:solidFill>
                  <a:srgbClr val="000000"/>
                </a:solidFill>
                <a:latin typeface="Times New Roman"/>
                <a:ea typeface="Times New Roman"/>
                <a:cs typeface="Times New Roman"/>
                <a:sym typeface="Times New Roman"/>
              </a:rPr>
              <a:t> </a:t>
            </a:r>
            <a:endParaRPr sz="1400">
              <a:solidFill>
                <a:srgbClr val="000000"/>
              </a:solidFill>
              <a:latin typeface="Times New Roman"/>
              <a:ea typeface="Times New Roman"/>
              <a:cs typeface="Times New Roman"/>
              <a:sym typeface="Times New Roman"/>
            </a:endParaRPr>
          </a:p>
          <a:p>
            <a:pPr indent="0" lvl="0" marL="0" rtl="1" algn="r">
              <a:spcBef>
                <a:spcPts val="12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1" algn="r">
              <a:spcBef>
                <a:spcPts val="1200"/>
              </a:spcBef>
              <a:spcAft>
                <a:spcPts val="0"/>
              </a:spcAft>
              <a:buNone/>
            </a:pPr>
            <a:r>
              <a:t/>
            </a:r>
            <a:endParaRPr sz="1400">
              <a:solidFill>
                <a:srgbClr val="000000"/>
              </a:solidFill>
              <a:latin typeface="Arial"/>
              <a:ea typeface="Arial"/>
              <a:cs typeface="Arial"/>
              <a:sym typeface="Arial"/>
            </a:endParaRPr>
          </a:p>
          <a:p>
            <a:pPr indent="0" lvl="0" marL="0" rtl="1" algn="r">
              <a:spcBef>
                <a:spcPts val="12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1200"/>
              </a:spcBef>
              <a:spcAft>
                <a:spcPts val="1600"/>
              </a:spcAft>
              <a:buNone/>
            </a:pPr>
            <a:r>
              <a:t/>
            </a:r>
            <a:endParaRPr/>
          </a:p>
        </p:txBody>
      </p:sp>
      <p:pic>
        <p:nvPicPr>
          <p:cNvPr descr="Ordinateur Chromebook ouvert" id="115" name="Google Shape;115;p19"/>
          <p:cNvPicPr preferRelativeResize="0"/>
          <p:nvPr/>
        </p:nvPicPr>
        <p:blipFill>
          <a:blip r:embed="rId3">
            <a:alphaModFix/>
          </a:blip>
          <a:stretch>
            <a:fillRect/>
          </a:stretch>
        </p:blipFill>
        <p:spPr>
          <a:xfrm>
            <a:off x="3452975" y="697325"/>
            <a:ext cx="5591976" cy="3316000"/>
          </a:xfrm>
          <a:prstGeom prst="rect">
            <a:avLst/>
          </a:prstGeom>
          <a:noFill/>
          <a:ln>
            <a:noFill/>
          </a:ln>
        </p:spPr>
      </p:pic>
      <p:pic>
        <p:nvPicPr>
          <p:cNvPr descr="Représentation d'un ensemble d'applications de bureau" id="116" name="Google Shape;116;p19"/>
          <p:cNvPicPr preferRelativeResize="0"/>
          <p:nvPr/>
        </p:nvPicPr>
        <p:blipFill rotWithShape="1">
          <a:blip r:embed="rId4">
            <a:alphaModFix/>
          </a:blip>
          <a:srcRect b="24800" l="0" r="0" t="0"/>
          <a:stretch/>
        </p:blipFill>
        <p:spPr>
          <a:xfrm>
            <a:off x="4131700" y="978250"/>
            <a:ext cx="4142049" cy="2335949"/>
          </a:xfrm>
          <a:prstGeom prst="rect">
            <a:avLst/>
          </a:prstGeom>
          <a:noFill/>
          <a:ln>
            <a:noFill/>
          </a:ln>
        </p:spPr>
      </p:pic>
      <p:pic>
        <p:nvPicPr>
          <p:cNvPr descr="Smartphone noir orienté en mode portrait" id="117" name="Google Shape;117;p19"/>
          <p:cNvPicPr preferRelativeResize="0"/>
          <p:nvPr/>
        </p:nvPicPr>
        <p:blipFill>
          <a:blip r:embed="rId5">
            <a:alphaModFix/>
          </a:blip>
          <a:stretch>
            <a:fillRect/>
          </a:stretch>
        </p:blipFill>
        <p:spPr>
          <a:xfrm>
            <a:off x="7188601" y="1585375"/>
            <a:ext cx="1675825" cy="3291298"/>
          </a:xfrm>
          <a:prstGeom prst="rect">
            <a:avLst/>
          </a:prstGeom>
          <a:noFill/>
          <a:ln>
            <a:noFill/>
          </a:ln>
        </p:spPr>
      </p:pic>
      <p:pic>
        <p:nvPicPr>
          <p:cNvPr descr="Représentation d'un ensemble d'applications mobiles" id="118" name="Google Shape;118;p19"/>
          <p:cNvPicPr preferRelativeResize="0"/>
          <p:nvPr/>
        </p:nvPicPr>
        <p:blipFill>
          <a:blip r:embed="rId6">
            <a:alphaModFix/>
          </a:blip>
          <a:stretch>
            <a:fillRect/>
          </a:stretch>
        </p:blipFill>
        <p:spPr>
          <a:xfrm>
            <a:off x="7262200" y="1846375"/>
            <a:ext cx="1521650" cy="27051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0"/>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a:solidFill>
                  <a:schemeClr val="dk1"/>
                </a:solidFill>
                <a:latin typeface="Changa Medium"/>
                <a:ea typeface="Changa Medium"/>
                <a:cs typeface="Changa Medium"/>
                <a:sym typeface="Changa Medium"/>
              </a:rPr>
              <a:t>المعايير الأخلاقية</a:t>
            </a:r>
            <a:endParaRPr>
              <a:solidFill>
                <a:schemeClr val="dk1"/>
              </a:solidFill>
            </a:endParaRPr>
          </a:p>
        </p:txBody>
      </p:sp>
      <p:sp>
        <p:nvSpPr>
          <p:cNvPr id="124" name="Google Shape;124;p20"/>
          <p:cNvSpPr txBox="1"/>
          <p:nvPr>
            <p:ph idx="1" type="body"/>
          </p:nvPr>
        </p:nvSpPr>
        <p:spPr>
          <a:xfrm>
            <a:off x="311700" y="1618204"/>
            <a:ext cx="2808000" cy="2950800"/>
          </a:xfrm>
          <a:prstGeom prst="rect">
            <a:avLst/>
          </a:prstGeom>
        </p:spPr>
        <p:txBody>
          <a:bodyPr anchorCtr="0" anchor="t" bIns="91425" lIns="91425" spcFirstLastPara="1" rIns="91425" wrap="square" tIns="91425">
            <a:noAutofit/>
          </a:bodyPr>
          <a:lstStyle/>
          <a:p>
            <a:pPr indent="0" lvl="0" marL="0" rtl="1" algn="r">
              <a:spcBef>
                <a:spcPts val="1200"/>
              </a:spcBef>
              <a:spcAft>
                <a:spcPts val="0"/>
              </a:spcAft>
              <a:buNone/>
            </a:pPr>
            <a:r>
              <a:rPr b="1" lang="fr" sz="2200">
                <a:solidFill>
                  <a:srgbClr val="000000"/>
                </a:solidFill>
                <a:latin typeface="Times New Roman"/>
                <a:ea typeface="Times New Roman"/>
                <a:cs typeface="Times New Roman"/>
                <a:sym typeface="Times New Roman"/>
              </a:rPr>
              <a:t>4- عدم استخدام الاحتيال للحصول على المعلومة بهدف استخدامها في غاية أخرى</a:t>
            </a:r>
            <a:endParaRPr b="1" sz="2200">
              <a:solidFill>
                <a:srgbClr val="000000"/>
              </a:solidFill>
              <a:latin typeface="Times New Roman"/>
              <a:ea typeface="Times New Roman"/>
              <a:cs typeface="Times New Roman"/>
              <a:sym typeface="Times New Roman"/>
            </a:endParaRPr>
          </a:p>
          <a:p>
            <a:pPr indent="0" lvl="0" marL="0" rtl="1" algn="r">
              <a:spcBef>
                <a:spcPts val="1200"/>
              </a:spcBef>
              <a:spcAft>
                <a:spcPts val="0"/>
              </a:spcAft>
              <a:buNone/>
            </a:pPr>
            <a:r>
              <a:t/>
            </a:r>
            <a:endParaRPr b="1" sz="2200">
              <a:solidFill>
                <a:srgbClr val="000000"/>
              </a:solidFill>
              <a:latin typeface="Times New Roman"/>
              <a:ea typeface="Times New Roman"/>
              <a:cs typeface="Times New Roman"/>
              <a:sym typeface="Times New Roman"/>
            </a:endParaRPr>
          </a:p>
          <a:p>
            <a:pPr indent="0" lvl="0" marL="0" rtl="1" algn="r">
              <a:spcBef>
                <a:spcPts val="1200"/>
              </a:spcBef>
              <a:spcAft>
                <a:spcPts val="0"/>
              </a:spcAft>
              <a:buNone/>
            </a:pPr>
            <a:r>
              <a:t/>
            </a:r>
            <a:endParaRPr b="1" sz="2200">
              <a:solidFill>
                <a:srgbClr val="000000"/>
              </a:solidFill>
              <a:latin typeface="Times New Roman"/>
              <a:ea typeface="Times New Roman"/>
              <a:cs typeface="Times New Roman"/>
              <a:sym typeface="Times New Roman"/>
            </a:endParaRPr>
          </a:p>
          <a:p>
            <a:pPr indent="0" lvl="0" marL="0" rtl="1" algn="r">
              <a:spcBef>
                <a:spcPts val="1200"/>
              </a:spcBef>
              <a:spcAft>
                <a:spcPts val="0"/>
              </a:spcAft>
              <a:buNone/>
            </a:pPr>
            <a:r>
              <a:t/>
            </a:r>
            <a:endParaRPr b="1" sz="2200">
              <a:solidFill>
                <a:srgbClr val="000000"/>
              </a:solidFill>
              <a:latin typeface="Times New Roman"/>
              <a:ea typeface="Times New Roman"/>
              <a:cs typeface="Times New Roman"/>
              <a:sym typeface="Times New Roman"/>
            </a:endParaRPr>
          </a:p>
          <a:p>
            <a:pPr indent="0" lvl="0" marL="0" rtl="0" algn="l">
              <a:spcBef>
                <a:spcPts val="1200"/>
              </a:spcBef>
              <a:spcAft>
                <a:spcPts val="1600"/>
              </a:spcAft>
              <a:buNone/>
            </a:pPr>
            <a:r>
              <a:t/>
            </a:r>
            <a:endParaRPr b="1" sz="2200">
              <a:solidFill>
                <a:srgbClr val="000000"/>
              </a:solidFill>
              <a:latin typeface="Times New Roman"/>
              <a:ea typeface="Times New Roman"/>
              <a:cs typeface="Times New Roman"/>
              <a:sym typeface="Times New Roman"/>
            </a:endParaRPr>
          </a:p>
        </p:txBody>
      </p:sp>
      <p:pic>
        <p:nvPicPr>
          <p:cNvPr descr="Ordinateur Chromebook ouvert" id="125" name="Google Shape;125;p20"/>
          <p:cNvPicPr preferRelativeResize="0"/>
          <p:nvPr/>
        </p:nvPicPr>
        <p:blipFill>
          <a:blip r:embed="rId3">
            <a:alphaModFix/>
          </a:blip>
          <a:stretch>
            <a:fillRect/>
          </a:stretch>
        </p:blipFill>
        <p:spPr>
          <a:xfrm>
            <a:off x="3452975" y="697325"/>
            <a:ext cx="5591976" cy="3316000"/>
          </a:xfrm>
          <a:prstGeom prst="rect">
            <a:avLst/>
          </a:prstGeom>
          <a:noFill/>
          <a:ln>
            <a:noFill/>
          </a:ln>
        </p:spPr>
      </p:pic>
      <p:pic>
        <p:nvPicPr>
          <p:cNvPr descr="Représentation d'un ensemble d'applications de bureau" id="126" name="Google Shape;126;p20"/>
          <p:cNvPicPr preferRelativeResize="0"/>
          <p:nvPr/>
        </p:nvPicPr>
        <p:blipFill rotWithShape="1">
          <a:blip r:embed="rId4">
            <a:alphaModFix/>
          </a:blip>
          <a:srcRect b="24800" l="0" r="0" t="0"/>
          <a:stretch/>
        </p:blipFill>
        <p:spPr>
          <a:xfrm>
            <a:off x="4131700" y="978250"/>
            <a:ext cx="4142049" cy="2335949"/>
          </a:xfrm>
          <a:prstGeom prst="rect">
            <a:avLst/>
          </a:prstGeom>
          <a:noFill/>
          <a:ln>
            <a:noFill/>
          </a:ln>
        </p:spPr>
      </p:pic>
      <p:pic>
        <p:nvPicPr>
          <p:cNvPr descr="Smartphone noir orienté en mode portrait" id="127" name="Google Shape;127;p20"/>
          <p:cNvPicPr preferRelativeResize="0"/>
          <p:nvPr/>
        </p:nvPicPr>
        <p:blipFill>
          <a:blip r:embed="rId5">
            <a:alphaModFix/>
          </a:blip>
          <a:stretch>
            <a:fillRect/>
          </a:stretch>
        </p:blipFill>
        <p:spPr>
          <a:xfrm>
            <a:off x="7188601" y="1585375"/>
            <a:ext cx="1675825" cy="3291298"/>
          </a:xfrm>
          <a:prstGeom prst="rect">
            <a:avLst/>
          </a:prstGeom>
          <a:noFill/>
          <a:ln>
            <a:noFill/>
          </a:ln>
        </p:spPr>
      </p:pic>
      <p:pic>
        <p:nvPicPr>
          <p:cNvPr descr="Représentation d'un ensemble d'applications mobiles" id="128" name="Google Shape;128;p20"/>
          <p:cNvPicPr preferRelativeResize="0"/>
          <p:nvPr/>
        </p:nvPicPr>
        <p:blipFill>
          <a:blip r:embed="rId6">
            <a:alphaModFix/>
          </a:blip>
          <a:stretch>
            <a:fillRect/>
          </a:stretch>
        </p:blipFill>
        <p:spPr>
          <a:xfrm>
            <a:off x="7262200" y="1846375"/>
            <a:ext cx="1521650" cy="27051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1"/>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a:solidFill>
                  <a:schemeClr val="dk1"/>
                </a:solidFill>
                <a:latin typeface="Changa Medium"/>
                <a:ea typeface="Changa Medium"/>
                <a:cs typeface="Changa Medium"/>
                <a:sym typeface="Changa Medium"/>
              </a:rPr>
              <a:t>المعايير الأخلاقية</a:t>
            </a:r>
            <a:endParaRPr>
              <a:solidFill>
                <a:schemeClr val="dk1"/>
              </a:solidFill>
            </a:endParaRPr>
          </a:p>
        </p:txBody>
      </p:sp>
      <p:sp>
        <p:nvSpPr>
          <p:cNvPr id="134" name="Google Shape;134;p21"/>
          <p:cNvSpPr txBox="1"/>
          <p:nvPr>
            <p:ph idx="1" type="body"/>
          </p:nvPr>
        </p:nvSpPr>
        <p:spPr>
          <a:xfrm>
            <a:off x="311700" y="1618204"/>
            <a:ext cx="2808000" cy="2950800"/>
          </a:xfrm>
          <a:prstGeom prst="rect">
            <a:avLst/>
          </a:prstGeom>
        </p:spPr>
        <p:txBody>
          <a:bodyPr anchorCtr="0" anchor="t" bIns="91425" lIns="91425" spcFirstLastPara="1" rIns="91425" wrap="square" tIns="91425">
            <a:noAutofit/>
          </a:bodyPr>
          <a:lstStyle/>
          <a:p>
            <a:pPr indent="0" lvl="0" marL="0" rtl="1" algn="r">
              <a:spcBef>
                <a:spcPts val="1200"/>
              </a:spcBef>
              <a:spcAft>
                <a:spcPts val="0"/>
              </a:spcAft>
              <a:buNone/>
            </a:pPr>
            <a:r>
              <a:rPr b="1" lang="fr" sz="2200">
                <a:solidFill>
                  <a:srgbClr val="000000"/>
                </a:solidFill>
                <a:latin typeface="Times New Roman"/>
                <a:ea typeface="Times New Roman"/>
                <a:cs typeface="Times New Roman"/>
                <a:sym typeface="Times New Roman"/>
              </a:rPr>
              <a:t>5- عدم الترويج للشائعات عبر نشرها وتزيينها وجعلها مثيرة </a:t>
            </a:r>
            <a:endParaRPr sz="1400">
              <a:solidFill>
                <a:srgbClr val="000000"/>
              </a:solidFill>
              <a:latin typeface="Times New Roman"/>
              <a:ea typeface="Times New Roman"/>
              <a:cs typeface="Times New Roman"/>
              <a:sym typeface="Times New Roman"/>
            </a:endParaRPr>
          </a:p>
          <a:p>
            <a:pPr indent="0" lvl="0" marL="0" rtl="1" algn="r">
              <a:spcBef>
                <a:spcPts val="1200"/>
              </a:spcBef>
              <a:spcAft>
                <a:spcPts val="0"/>
              </a:spcAft>
              <a:buNone/>
            </a:pPr>
            <a:r>
              <a:t/>
            </a:r>
            <a:endParaRPr sz="1400">
              <a:solidFill>
                <a:srgbClr val="000000"/>
              </a:solidFill>
              <a:latin typeface="Arial"/>
              <a:ea typeface="Arial"/>
              <a:cs typeface="Arial"/>
              <a:sym typeface="Arial"/>
            </a:endParaRPr>
          </a:p>
          <a:p>
            <a:pPr indent="0" lvl="0" marL="0" rtl="1" algn="r">
              <a:spcBef>
                <a:spcPts val="1200"/>
              </a:spcBef>
              <a:spcAft>
                <a:spcPts val="0"/>
              </a:spcAft>
              <a:buNone/>
            </a:pPr>
            <a:r>
              <a:t/>
            </a:r>
            <a:endParaRPr sz="1400">
              <a:solidFill>
                <a:srgbClr val="000000"/>
              </a:solidFill>
              <a:latin typeface="Arial"/>
              <a:ea typeface="Arial"/>
              <a:cs typeface="Arial"/>
              <a:sym typeface="Arial"/>
            </a:endParaRPr>
          </a:p>
          <a:p>
            <a:pPr indent="0" lvl="0" marL="0" rtl="1" algn="r">
              <a:spcBef>
                <a:spcPts val="1200"/>
              </a:spcBef>
              <a:spcAft>
                <a:spcPts val="0"/>
              </a:spcAft>
              <a:buNone/>
            </a:pPr>
            <a:r>
              <a:t/>
            </a:r>
            <a:endParaRPr sz="1400">
              <a:solidFill>
                <a:srgbClr val="000000"/>
              </a:solidFill>
              <a:latin typeface="Arial"/>
              <a:ea typeface="Arial"/>
              <a:cs typeface="Arial"/>
              <a:sym typeface="Arial"/>
            </a:endParaRPr>
          </a:p>
          <a:p>
            <a:pPr indent="0" lvl="0" marL="0" rtl="1" algn="r">
              <a:spcBef>
                <a:spcPts val="12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1200"/>
              </a:spcBef>
              <a:spcAft>
                <a:spcPts val="1600"/>
              </a:spcAft>
              <a:buNone/>
            </a:pPr>
            <a:r>
              <a:t/>
            </a:r>
            <a:endParaRPr/>
          </a:p>
        </p:txBody>
      </p:sp>
      <p:pic>
        <p:nvPicPr>
          <p:cNvPr descr="Ordinateur Chromebook ouvert" id="135" name="Google Shape;135;p21"/>
          <p:cNvPicPr preferRelativeResize="0"/>
          <p:nvPr/>
        </p:nvPicPr>
        <p:blipFill>
          <a:blip r:embed="rId3">
            <a:alphaModFix/>
          </a:blip>
          <a:stretch>
            <a:fillRect/>
          </a:stretch>
        </p:blipFill>
        <p:spPr>
          <a:xfrm>
            <a:off x="3452975" y="697325"/>
            <a:ext cx="5591976" cy="3316000"/>
          </a:xfrm>
          <a:prstGeom prst="rect">
            <a:avLst/>
          </a:prstGeom>
          <a:noFill/>
          <a:ln>
            <a:noFill/>
          </a:ln>
        </p:spPr>
      </p:pic>
      <p:pic>
        <p:nvPicPr>
          <p:cNvPr descr="Représentation d'un ensemble d'applications de bureau" id="136" name="Google Shape;136;p21"/>
          <p:cNvPicPr preferRelativeResize="0"/>
          <p:nvPr/>
        </p:nvPicPr>
        <p:blipFill rotWithShape="1">
          <a:blip r:embed="rId4">
            <a:alphaModFix/>
          </a:blip>
          <a:srcRect b="24800" l="0" r="0" t="0"/>
          <a:stretch/>
        </p:blipFill>
        <p:spPr>
          <a:xfrm>
            <a:off x="4131700" y="978250"/>
            <a:ext cx="4142049" cy="2335949"/>
          </a:xfrm>
          <a:prstGeom prst="rect">
            <a:avLst/>
          </a:prstGeom>
          <a:noFill/>
          <a:ln>
            <a:noFill/>
          </a:ln>
        </p:spPr>
      </p:pic>
      <p:pic>
        <p:nvPicPr>
          <p:cNvPr descr="Smartphone noir orienté en mode portrait" id="137" name="Google Shape;137;p21"/>
          <p:cNvPicPr preferRelativeResize="0"/>
          <p:nvPr/>
        </p:nvPicPr>
        <p:blipFill>
          <a:blip r:embed="rId5">
            <a:alphaModFix/>
          </a:blip>
          <a:stretch>
            <a:fillRect/>
          </a:stretch>
        </p:blipFill>
        <p:spPr>
          <a:xfrm>
            <a:off x="7188601" y="1585375"/>
            <a:ext cx="1675825" cy="3291298"/>
          </a:xfrm>
          <a:prstGeom prst="rect">
            <a:avLst/>
          </a:prstGeom>
          <a:noFill/>
          <a:ln>
            <a:noFill/>
          </a:ln>
        </p:spPr>
      </p:pic>
      <p:pic>
        <p:nvPicPr>
          <p:cNvPr descr="Représentation d'un ensemble d'applications mobiles" id="138" name="Google Shape;138;p21"/>
          <p:cNvPicPr preferRelativeResize="0"/>
          <p:nvPr/>
        </p:nvPicPr>
        <p:blipFill>
          <a:blip r:embed="rId6">
            <a:alphaModFix/>
          </a:blip>
          <a:stretch>
            <a:fillRect/>
          </a:stretch>
        </p:blipFill>
        <p:spPr>
          <a:xfrm>
            <a:off x="7262200" y="1846375"/>
            <a:ext cx="1521650" cy="27051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